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6" r:id="rId3"/>
    <p:sldId id="258" r:id="rId4"/>
    <p:sldId id="259" r:id="rId5"/>
    <p:sldId id="260" r:id="rId6"/>
    <p:sldId id="268" r:id="rId7"/>
    <p:sldId id="269" r:id="rId8"/>
    <p:sldId id="270" r:id="rId9"/>
    <p:sldId id="265" r:id="rId10"/>
    <p:sldId id="261" r:id="rId11"/>
    <p:sldId id="262" r:id="rId12"/>
    <p:sldId id="283" r:id="rId13"/>
    <p:sldId id="284" r:id="rId14"/>
    <p:sldId id="285" r:id="rId15"/>
    <p:sldId id="286" r:id="rId16"/>
    <p:sldId id="274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82" r:id="rId26"/>
    <p:sldId id="264" r:id="rId27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9600"/>
    <a:srgbClr val="777777"/>
    <a:srgbClr val="FFA52D"/>
    <a:srgbClr val="FF9504"/>
    <a:srgbClr val="FF9C19"/>
    <a:srgbClr val="D7AF7E"/>
    <a:srgbClr val="FFA329"/>
    <a:srgbClr val="FF9E1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1" autoAdjust="0"/>
    <p:restoredTop sz="96896" autoAdjust="0"/>
  </p:normalViewPr>
  <p:slideViewPr>
    <p:cSldViewPr>
      <p:cViewPr varScale="1">
        <p:scale>
          <a:sx n="86" d="100"/>
          <a:sy n="86" d="100"/>
        </p:scale>
        <p:origin x="-420" y="-96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2998A-2BC8-4F66-BDDD-EC2E5603C070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B7995-5857-4248-AB67-D5F56B47E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65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圆角矩形 9"/>
          <p:cNvSpPr/>
          <p:nvPr userDrawn="1"/>
        </p:nvSpPr>
        <p:spPr>
          <a:xfrm flipH="1">
            <a:off x="608447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963" y="211271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图形图像设计</a:t>
            </a:r>
            <a:endParaRPr lang="zh-CN" altLang="en-US" sz="8000" dirty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38159" y="1365558"/>
            <a:ext cx="3960440" cy="46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kern="1200" dirty="0" err="1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Coreldraw</a:t>
            </a:r>
            <a:r>
              <a:rPr lang="en-US" altLang="zh-CN" sz="4000" b="1" kern="1200" dirty="0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 X7</a:t>
            </a:r>
            <a:endParaRPr lang="zh-CN" altLang="zh-CN" sz="4000" b="1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8" name="泪滴形 17"/>
          <p:cNvSpPr/>
          <p:nvPr userDrawn="1"/>
        </p:nvSpPr>
        <p:spPr>
          <a:xfrm>
            <a:off x="6798350" y="0"/>
            <a:ext cx="5400000" cy="5400000"/>
          </a:xfrm>
          <a:prstGeom prst="teardrop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角星 22"/>
          <p:cNvSpPr/>
          <p:nvPr userDrawn="1"/>
        </p:nvSpPr>
        <p:spPr>
          <a:xfrm>
            <a:off x="-155536" y="1577667"/>
            <a:ext cx="1276173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9"/>
          <p:cNvSpPr/>
          <p:nvPr userDrawn="1"/>
        </p:nvSpPr>
        <p:spPr>
          <a:xfrm>
            <a:off x="408240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4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33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7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6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7" grpId="0"/>
      <p:bldP spid="23" grpId="0" animBg="1"/>
      <p:bldP spid="23" grpId="1" animBg="1"/>
      <p:bldP spid="23" grpId="2" animBg="1"/>
      <p:bldP spid="23" grpId="3" animBg="1"/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479715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481953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8" y="590011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92197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35563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535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 descr="F:\360云盘\02-个人资料\！PPT图片及版面资源\05-PPT精选插图\04-图标\1255659509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175" y="621008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"/>
          <p:cNvSpPr txBox="1"/>
          <p:nvPr userDrawn="1"/>
        </p:nvSpPr>
        <p:spPr>
          <a:xfrm>
            <a:off x="1994719" y="3429000"/>
            <a:ext cx="8208912" cy="110799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6600" b="1" dirty="0" smtClean="0">
                <a:solidFill>
                  <a:srgbClr val="FF9600"/>
                </a:solidFill>
                <a:effectLst/>
                <a:latin typeface="微软雅黑" pitchFamily="34" charset="-122"/>
                <a:ea typeface="微软雅黑" pitchFamily="34" charset="-122"/>
              </a:rPr>
              <a:t>感谢收看 请多指点</a:t>
            </a:r>
            <a:endParaRPr lang="zh-CN" altLang="en-US" sz="6600" b="1" dirty="0">
              <a:solidFill>
                <a:srgbClr val="FF96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4360" y="630888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www.1ppt.com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35" grpId="0"/>
      <p:bldP spid="1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"/>
          <p:cNvSpPr/>
          <p:nvPr userDrawn="1"/>
        </p:nvSpPr>
        <p:spPr>
          <a:xfrm>
            <a:off x="-11722" y="1412524"/>
            <a:ext cx="2988996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4964" y="2972632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4964" y="3980744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22" y="3732396"/>
            <a:ext cx="297668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1" y="2188757"/>
            <a:ext cx="297668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24" y="2878159"/>
            <a:ext cx="297668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4964" y="2468576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4964" y="3476688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7640" y="3648244"/>
            <a:ext cx="6336000" cy="36000"/>
          </a:xfrm>
          <a:prstGeom prst="rect">
            <a:avLst/>
          </a:prstGeom>
          <a:gradFill>
            <a:gsLst>
              <a:gs pos="49628">
                <a:srgbClr val="FF9504"/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92696"/>
            <a:ext cx="12198350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98575" y="692696"/>
            <a:ext cx="936104" cy="72008"/>
          </a:xfrm>
          <a:prstGeom prst="rect">
            <a:avLst/>
          </a:prstGeom>
          <a:solidFill>
            <a:srgbClr val="FF96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72728"/>
            <a:ext cx="1219835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 userDrawn="1"/>
        </p:nvSpPr>
        <p:spPr>
          <a:xfrm>
            <a:off x="8115399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布局之美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788618" y="872728"/>
            <a:ext cx="612000" cy="144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4"/>
          <p:cNvSpPr>
            <a:spLocks noChangeAspect="1"/>
          </p:cNvSpPr>
          <p:nvPr userDrawn="1"/>
        </p:nvSpPr>
        <p:spPr bwMode="auto">
          <a:xfrm>
            <a:off x="813034" y="116632"/>
            <a:ext cx="563168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98575" y="207610"/>
            <a:ext cx="792087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  <p:sp>
        <p:nvSpPr>
          <p:cNvPr id="21" name="对角圆角矩形 20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08300" y="15214"/>
            <a:ext cx="14622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模板下载：</a:t>
            </a:r>
            <a:r>
              <a:rPr lang="en-US" altLang="zh-CN" sz="600" dirty="0">
                <a:solidFill>
                  <a:schemeClr val="bg1"/>
                </a:solidFill>
              </a:rPr>
              <a:t>www.1ppt.com/moban/ 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52642" y="571409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</a:rPr>
              <a:t>第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九</a:t>
            </a: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</a:rPr>
              <a:t>章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</a:rPr>
              <a:t>综合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案例实训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制作书籍封面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1100" dirty="0"/>
              <a:t>任务分析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2877" y="830034"/>
            <a:ext cx="9023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b="1" dirty="0"/>
              <a:t>任务分析</a:t>
            </a:r>
            <a:r>
              <a:rPr lang="en-US" altLang="zh-CN" b="1" dirty="0"/>
              <a:t>	</a:t>
            </a:r>
            <a:endParaRPr lang="zh-CN" altLang="zh-CN" b="1" dirty="0"/>
          </a:p>
          <a:p>
            <a:r>
              <a:rPr lang="zh-CN" altLang="zh-CN" dirty="0"/>
              <a:t>在“书籍封面”的制作过程中，通过标尺的标准定位，严格按照设计规范排布设计素材，达到良好的视觉传达效果，通过对图形、文字、色彩的综合运用制作完成书籍封面设计。主要知识点【透明度】、【矩形工具】、【径向渐变】、【文字工具】、【形状工具】、【造型】等命令进行书籍封面制作。</a:t>
            </a:r>
          </a:p>
          <a:p>
            <a:endParaRPr lang="zh-CN" altLang="zh-CN" dirty="0"/>
          </a:p>
          <a:p>
            <a:pPr>
              <a:spcAft>
                <a:spcPts val="2400"/>
              </a:spcAft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6287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制作书籍封面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制作礼品包装盒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631" y="1052736"/>
            <a:ext cx="1195711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二、</a:t>
            </a:r>
            <a:r>
              <a:rPr lang="zh-CN" altLang="zh-CN" dirty="0" smtClean="0"/>
              <a:t>案例设计</a:t>
            </a:r>
            <a:endParaRPr lang="en-US" altLang="zh-CN" dirty="0" smtClean="0"/>
          </a:p>
          <a:p>
            <a:r>
              <a:rPr lang="zh-CN" altLang="zh-CN" dirty="0"/>
              <a:t>准备阶段：对书籍内容进行前期调研，了解该书籍所针对的人群及书籍内容。</a:t>
            </a:r>
          </a:p>
          <a:p>
            <a:r>
              <a:rPr lang="zh-CN" altLang="zh-CN" dirty="0"/>
              <a:t>定位阶段：根据前期调研结果，对书籍封面色彩及内容进行定位。</a:t>
            </a:r>
          </a:p>
          <a:p>
            <a:r>
              <a:rPr lang="zh-CN" altLang="zh-CN" dirty="0"/>
              <a:t>实施阶段：只有透彻了解书籍内容及适合人群后，再能制作出成功的书籍封面。</a:t>
            </a:r>
          </a:p>
          <a:p>
            <a:r>
              <a:rPr lang="zh-CN" altLang="zh-CN" dirty="0"/>
              <a:t>应用阶段：此时将设计好的电子稿件找到合适的广告公司进行批量印刷，进行封装工作（胶装、起码钉、线装等）。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43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575" y="9807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三、</a:t>
            </a:r>
            <a:r>
              <a:rPr lang="zh-CN" altLang="zh-CN" dirty="0" smtClean="0"/>
              <a:t>案例</a:t>
            </a:r>
            <a:r>
              <a:rPr lang="zh-CN" altLang="zh-CN" dirty="0"/>
              <a:t>制作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8575" y="1364271"/>
            <a:ext cx="1116124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1.</a:t>
            </a:r>
            <a:r>
              <a:rPr lang="zh-CN" altLang="zh-CN" sz="1600" dirty="0"/>
              <a:t>制作书籍封面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】启动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，创建一个新文档，大小设置为</a:t>
            </a:r>
            <a:r>
              <a:rPr lang="en-US" altLang="zh-CN" sz="1400" dirty="0"/>
              <a:t>185*260mm</a:t>
            </a:r>
            <a:r>
              <a:rPr lang="zh-CN" altLang="zh-CN" sz="1400" dirty="0"/>
              <a:t>。（印刷前的作品与印刷后的作品的实际大小是不一样的，所以要设置“出血”，印刷后的作品各个边都会被截去大约</a:t>
            </a:r>
            <a:r>
              <a:rPr lang="en-US" altLang="zh-CN" sz="1400" dirty="0"/>
              <a:t>3-4mm</a:t>
            </a:r>
            <a:r>
              <a:rPr lang="zh-CN" altLang="zh-CN" sz="1400" dirty="0"/>
              <a:t>宽度，因此在设计制作之前的宽度和高度应该比实际图形大</a:t>
            </a:r>
            <a:r>
              <a:rPr lang="en-US" altLang="zh-CN" sz="1400" dirty="0"/>
              <a:t>6-8mm</a:t>
            </a:r>
            <a:r>
              <a:rPr lang="zh-CN" altLang="zh-CN" sz="1400" dirty="0"/>
              <a:t>，对于封面设计，出血通常设置为</a:t>
            </a:r>
            <a:r>
              <a:rPr lang="en-US" altLang="zh-CN" sz="1400" dirty="0"/>
              <a:t>3mm</a:t>
            </a:r>
            <a:r>
              <a:rPr lang="zh-CN" altLang="zh-CN" sz="1400" dirty="0"/>
              <a:t>，所以在设置时，各个边都增加</a:t>
            </a:r>
            <a:r>
              <a:rPr lang="en-US" altLang="zh-CN" sz="1400" dirty="0"/>
              <a:t>3mm</a:t>
            </a:r>
            <a:r>
              <a:rPr lang="zh-CN" altLang="zh-CN" sz="1400" dirty="0"/>
              <a:t>的出血值。）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】绘制书籍轮廓，需要借助辅助线，设置如图</a:t>
            </a:r>
            <a:r>
              <a:rPr lang="en-US" altLang="zh-CN" sz="1400" dirty="0"/>
              <a:t>9-24</a:t>
            </a:r>
            <a:r>
              <a:rPr lang="zh-CN" altLang="zh-CN" sz="1400" dirty="0"/>
              <a:t>所示辅助线。书籍轮廓图如图</a:t>
            </a:r>
            <a:r>
              <a:rPr lang="en-US" altLang="zh-CN" sz="1400" dirty="0"/>
              <a:t>9-25</a:t>
            </a:r>
            <a:r>
              <a:rPr lang="zh-CN" altLang="zh-CN" sz="1400" dirty="0"/>
              <a:t>所示。（书脊的厚度</a:t>
            </a:r>
            <a:r>
              <a:rPr lang="en-US" altLang="zh-CN" sz="1400" dirty="0"/>
              <a:t>=</a:t>
            </a:r>
            <a:r>
              <a:rPr lang="zh-CN" altLang="zh-CN" sz="1400" dirty="0"/>
              <a:t>纸张</a:t>
            </a:r>
            <a:r>
              <a:rPr lang="en-US" altLang="zh-CN" sz="1400" dirty="0"/>
              <a:t>*</a:t>
            </a:r>
            <a:r>
              <a:rPr lang="zh-CN" altLang="zh-CN" sz="1400" dirty="0"/>
              <a:t>印张数）</a:t>
            </a:r>
            <a:endParaRPr lang="zh-CN" alt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966771" y="2602414"/>
            <a:ext cx="1650099" cy="994661"/>
            <a:chOff x="1800" y="6342"/>
            <a:chExt cx="7709" cy="4648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6342"/>
              <a:ext cx="7709" cy="4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3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" y="6423"/>
              <a:ext cx="7412" cy="4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5043" y="10443"/>
              <a:ext cx="1099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4083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786807" y="2602414"/>
            <a:ext cx="1748575" cy="1232217"/>
            <a:chOff x="1800" y="1560"/>
            <a:chExt cx="5960" cy="4200"/>
          </a:xfrm>
        </p:grpSpPr>
        <p:sp>
          <p:nvSpPr>
            <p:cNvPr id="1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1560"/>
              <a:ext cx="5960" cy="4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0" name="Picture 10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5" y="1686"/>
              <a:ext cx="5632" cy="3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4249" y="529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31242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8575" y="4318959"/>
            <a:ext cx="11161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】双击“矩形工具”创建一个与画布同等大小的矩形，设置填充色为（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）去除轮廓色，如图</a:t>
            </a:r>
            <a:r>
              <a:rPr lang="en-US" altLang="zh-CN" sz="1400" dirty="0"/>
              <a:t>9-26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】选择“矩形工具”绘制矩形，填充色为白色，无轮廓色，如图</a:t>
            </a:r>
            <a:r>
              <a:rPr lang="en-US" altLang="zh-CN" sz="1400" dirty="0"/>
              <a:t>9-27</a:t>
            </a:r>
            <a:r>
              <a:rPr lang="zh-CN" altLang="zh-CN" sz="1400" dirty="0"/>
              <a:t>所示。再绘制一个矩形，轮廓色为砖红色（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54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45</a:t>
            </a:r>
            <a:r>
              <a:rPr lang="zh-CN" altLang="zh-CN" sz="1400" dirty="0"/>
              <a:t>），无填充色，如图</a:t>
            </a:r>
            <a:r>
              <a:rPr lang="en-US" altLang="zh-CN" sz="1400" dirty="0"/>
              <a:t>9-28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】选择“文字工具”输入“中国文学”字样，将字体设置为“华文行楷”字体填充色轮廓色均为黑色，如图</a:t>
            </a:r>
            <a:r>
              <a:rPr lang="en-US" altLang="zh-CN" sz="1400" dirty="0"/>
              <a:t>9-29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15" name="Group 27"/>
          <p:cNvGrpSpPr>
            <a:grpSpLocks noChangeAspect="1"/>
          </p:cNvGrpSpPr>
          <p:nvPr/>
        </p:nvGrpSpPr>
        <p:grpSpPr bwMode="auto">
          <a:xfrm>
            <a:off x="4484627" y="2559050"/>
            <a:ext cx="2212975" cy="1698625"/>
            <a:chOff x="1800" y="3379"/>
            <a:chExt cx="3485" cy="2675"/>
          </a:xfrm>
        </p:grpSpPr>
        <p:sp>
          <p:nvSpPr>
            <p:cNvPr id="16" name="AutoShape 30"/>
            <p:cNvSpPr>
              <a:spLocks noChangeAspect="1" noChangeArrowheads="1" noTextEdit="1"/>
            </p:cNvSpPr>
            <p:nvPr/>
          </p:nvSpPr>
          <p:spPr bwMode="auto">
            <a:xfrm>
              <a:off x="1800" y="3379"/>
              <a:ext cx="3485" cy="2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49" name="Picture 29" descr="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4" y="3449"/>
              <a:ext cx="3277" cy="2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2997" y="557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8" name="Group 23"/>
          <p:cNvGrpSpPr>
            <a:grpSpLocks noChangeAspect="1"/>
          </p:cNvGrpSpPr>
          <p:nvPr/>
        </p:nvGrpSpPr>
        <p:grpSpPr bwMode="auto">
          <a:xfrm>
            <a:off x="6623511" y="2559050"/>
            <a:ext cx="741787" cy="1763394"/>
            <a:chOff x="1800" y="6209"/>
            <a:chExt cx="1406" cy="3341"/>
          </a:xfrm>
        </p:grpSpPr>
        <p:sp>
          <p:nvSpPr>
            <p:cNvPr id="19" name="AutoShape 26"/>
            <p:cNvSpPr>
              <a:spLocks noChangeAspect="1" noChangeArrowheads="1" noTextEdit="1"/>
            </p:cNvSpPr>
            <p:nvPr/>
          </p:nvSpPr>
          <p:spPr bwMode="auto">
            <a:xfrm>
              <a:off x="1800" y="6209"/>
              <a:ext cx="1406" cy="3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45" name="Picture 25" descr="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" y="6306"/>
              <a:ext cx="846" cy="2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1947" y="906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1" name="Group 19"/>
          <p:cNvGrpSpPr>
            <a:grpSpLocks noChangeAspect="1"/>
          </p:cNvGrpSpPr>
          <p:nvPr/>
        </p:nvGrpSpPr>
        <p:grpSpPr bwMode="auto">
          <a:xfrm>
            <a:off x="7539335" y="2579697"/>
            <a:ext cx="570855" cy="1591004"/>
            <a:chOff x="1800" y="6872"/>
            <a:chExt cx="1197" cy="3337"/>
          </a:xfrm>
        </p:grpSpPr>
        <p:sp>
          <p:nvSpPr>
            <p:cNvPr id="2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6872"/>
              <a:ext cx="1197" cy="3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41" name="Picture 21" descr="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9" y="6975"/>
              <a:ext cx="781" cy="2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1856" y="981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4" name="Group 15"/>
          <p:cNvGrpSpPr>
            <a:grpSpLocks noChangeAspect="1"/>
          </p:cNvGrpSpPr>
          <p:nvPr/>
        </p:nvGrpSpPr>
        <p:grpSpPr bwMode="auto">
          <a:xfrm>
            <a:off x="8979495" y="2639382"/>
            <a:ext cx="508229" cy="1428134"/>
            <a:chOff x="1800" y="6830"/>
            <a:chExt cx="1197" cy="3365"/>
          </a:xfrm>
        </p:grpSpPr>
        <p:sp>
          <p:nvSpPr>
            <p:cNvPr id="25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6830"/>
              <a:ext cx="1197" cy="3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7" name="Picture 17" descr="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0" y="6945"/>
              <a:ext cx="857" cy="2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1870" y="971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0" y="21558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0" y="42767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0" y="63960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0" y="85328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699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80728"/>
            <a:ext cx="11593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印章”素材，调整至适当大小，放置于“中国文学”下方，如图</a:t>
            </a:r>
            <a:r>
              <a:rPr lang="en-US" altLang="zh-CN" sz="1400" dirty="0"/>
              <a:t>9-30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】选择“文字工具”输入繁体字“壆”，字体为“微软雅黑”填充色和轮廓色均为白色，如图</a:t>
            </a:r>
            <a:r>
              <a:rPr lang="en-US" altLang="zh-CN" sz="1400" dirty="0"/>
              <a:t>9-31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】选择“文字工具”输入“主编</a:t>
            </a:r>
            <a:r>
              <a:rPr lang="en-US" altLang="zh-CN" sz="1400" dirty="0"/>
              <a:t>  </a:t>
            </a:r>
            <a:r>
              <a:rPr lang="zh-CN" altLang="zh-CN" sz="1400" dirty="0"/>
              <a:t>王刚”字样，字体为“华文行楷”，字体填充色及轮廓色均为白色，如图</a:t>
            </a:r>
            <a:r>
              <a:rPr lang="en-US" altLang="zh-CN" sz="1400" dirty="0"/>
              <a:t>9-32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3" name="Group 9"/>
          <p:cNvGrpSpPr>
            <a:grpSpLocks noChangeAspect="1"/>
          </p:cNvGrpSpPr>
          <p:nvPr/>
        </p:nvGrpSpPr>
        <p:grpSpPr bwMode="auto">
          <a:xfrm>
            <a:off x="401002" y="1805212"/>
            <a:ext cx="876103" cy="1541530"/>
            <a:chOff x="1800" y="8672"/>
            <a:chExt cx="1705" cy="3001"/>
          </a:xfrm>
        </p:grpSpPr>
        <p:sp>
          <p:nvSpPr>
            <p:cNvPr id="4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800" y="8672"/>
              <a:ext cx="1705" cy="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5" name="Picture 11" descr="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8728"/>
              <a:ext cx="1283" cy="2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2092" y="1119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6" name="Group 5"/>
          <p:cNvGrpSpPr>
            <a:grpSpLocks noChangeAspect="1"/>
          </p:cNvGrpSpPr>
          <p:nvPr/>
        </p:nvGrpSpPr>
        <p:grpSpPr bwMode="auto">
          <a:xfrm>
            <a:off x="1384617" y="1868482"/>
            <a:ext cx="1336172" cy="1272880"/>
            <a:chOff x="1800" y="11888"/>
            <a:chExt cx="2849" cy="2716"/>
          </a:xfrm>
        </p:grpSpPr>
        <p:sp>
          <p:nvSpPr>
            <p:cNvPr id="7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00" y="11888"/>
              <a:ext cx="2849" cy="2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1" name="Picture 7" descr="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" y="12023"/>
              <a:ext cx="2551" cy="2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645" y="1412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2893999" y="1805118"/>
            <a:ext cx="1133738" cy="1386835"/>
            <a:chOff x="1800" y="11903"/>
            <a:chExt cx="2452" cy="3000"/>
          </a:xfrm>
        </p:grpSpPr>
        <p:sp>
          <p:nvSpPr>
            <p:cNvPr id="10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1903"/>
              <a:ext cx="2452" cy="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47" name="Picture 3" descr="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11959"/>
              <a:ext cx="2081" cy="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2541" y="14444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0" y="23622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40862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59912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1044" y="3338927"/>
            <a:ext cx="110927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图片”，将图片适当缩放至合适大小，置于封面底部，选择“透明度工具”设置均匀透明度为“</a:t>
            </a:r>
            <a:r>
              <a:rPr lang="en-US" altLang="zh-CN" sz="1400" dirty="0"/>
              <a:t>40</a:t>
            </a:r>
            <a:r>
              <a:rPr lang="zh-CN" altLang="zh-CN" sz="1400" dirty="0"/>
              <a:t>”，效果如图</a:t>
            </a:r>
            <a:r>
              <a:rPr lang="en-US" altLang="zh-CN" sz="1400" dirty="0"/>
              <a:t>9-33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】选择“文字工具”输入“北师大出版社”字样，字体设置为黑体，字体填充色为白色，轮廓色为白色，如图</a:t>
            </a:r>
            <a:r>
              <a:rPr lang="en-US" altLang="zh-CN" sz="1400" dirty="0"/>
              <a:t>9-34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】选择“矩形工具”按住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键绘制正方形，填充颜色为白色，无轮廓色，并按快捷键（</a:t>
            </a:r>
            <a:r>
              <a:rPr lang="en-US" altLang="zh-CN" sz="1400" dirty="0" err="1"/>
              <a:t>ctrl+Q</a:t>
            </a:r>
            <a:r>
              <a:rPr lang="zh-CN" altLang="zh-CN" sz="1400" dirty="0"/>
              <a:t>将正方形转曲）如图</a:t>
            </a:r>
            <a:r>
              <a:rPr lang="en-US" altLang="zh-CN" sz="1400" dirty="0"/>
              <a:t>9-35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】选择“形状工具”分别在正方形四条边的中点添加锚点，并以中点为中心在两边各添加一个锚点，如图</a:t>
            </a:r>
            <a:r>
              <a:rPr lang="en-US" altLang="zh-CN" sz="1400" dirty="0"/>
              <a:t>9-36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Group 20"/>
          <p:cNvGrpSpPr>
            <a:grpSpLocks noChangeAspect="1"/>
          </p:cNvGrpSpPr>
          <p:nvPr/>
        </p:nvGrpSpPr>
        <p:grpSpPr bwMode="auto">
          <a:xfrm>
            <a:off x="4083708" y="1826799"/>
            <a:ext cx="2359286" cy="1222130"/>
            <a:chOff x="1800" y="12385"/>
            <a:chExt cx="4721" cy="2444"/>
          </a:xfrm>
        </p:grpSpPr>
        <p:sp>
          <p:nvSpPr>
            <p:cNvPr id="19" name="AutoShape 23"/>
            <p:cNvSpPr>
              <a:spLocks noChangeAspect="1" noChangeArrowheads="1" noTextEdit="1"/>
            </p:cNvSpPr>
            <p:nvPr/>
          </p:nvSpPr>
          <p:spPr bwMode="auto">
            <a:xfrm>
              <a:off x="1800" y="12385"/>
              <a:ext cx="4721" cy="2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 Box 22"/>
            <p:cNvSpPr txBox="1">
              <a:spLocks noChangeArrowheads="1"/>
            </p:cNvSpPr>
            <p:nvPr/>
          </p:nvSpPr>
          <p:spPr bwMode="auto">
            <a:xfrm>
              <a:off x="3601" y="1441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65" name="Picture 21" descr="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12513"/>
              <a:ext cx="4527" cy="1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0" y="20097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Group 27"/>
          <p:cNvGrpSpPr>
            <a:grpSpLocks noChangeAspect="1"/>
          </p:cNvGrpSpPr>
          <p:nvPr/>
        </p:nvGrpSpPr>
        <p:grpSpPr bwMode="auto">
          <a:xfrm>
            <a:off x="6542973" y="2088609"/>
            <a:ext cx="2118967" cy="715621"/>
            <a:chOff x="1800" y="1854"/>
            <a:chExt cx="4937" cy="1668"/>
          </a:xfrm>
        </p:grpSpPr>
        <p:sp>
          <p:nvSpPr>
            <p:cNvPr id="24" name="AutoShape 30"/>
            <p:cNvSpPr>
              <a:spLocks noChangeAspect="1" noChangeArrowheads="1" noTextEdit="1"/>
            </p:cNvSpPr>
            <p:nvPr/>
          </p:nvSpPr>
          <p:spPr bwMode="auto">
            <a:xfrm>
              <a:off x="1800" y="1854"/>
              <a:ext cx="4937" cy="1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73" name="Picture 29" descr="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8" y="1924"/>
              <a:ext cx="4140" cy="1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3686" y="308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0" y="15160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Group 34"/>
          <p:cNvGrpSpPr>
            <a:grpSpLocks noChangeAspect="1"/>
          </p:cNvGrpSpPr>
          <p:nvPr/>
        </p:nvGrpSpPr>
        <p:grpSpPr bwMode="auto">
          <a:xfrm>
            <a:off x="9123511" y="1708408"/>
            <a:ext cx="2266950" cy="1735138"/>
            <a:chOff x="1800" y="4286"/>
            <a:chExt cx="3569" cy="2732"/>
          </a:xfrm>
        </p:grpSpPr>
        <p:sp>
          <p:nvSpPr>
            <p:cNvPr id="29" name="AutoShape 37"/>
            <p:cNvSpPr>
              <a:spLocks noChangeAspect="1" noChangeArrowheads="1" noTextEdit="1"/>
            </p:cNvSpPr>
            <p:nvPr/>
          </p:nvSpPr>
          <p:spPr bwMode="auto">
            <a:xfrm>
              <a:off x="1800" y="4286"/>
              <a:ext cx="3569" cy="2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80" name="Picture 36" descr="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1" y="4328"/>
              <a:ext cx="3330" cy="2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5"/>
            <p:cNvSpPr txBox="1">
              <a:spLocks noChangeArrowheads="1"/>
            </p:cNvSpPr>
            <p:nvPr/>
          </p:nvSpPr>
          <p:spPr bwMode="auto">
            <a:xfrm>
              <a:off x="3042" y="654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0" y="21923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4" name="Rectangle 4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145" name="Group 41"/>
          <p:cNvGrpSpPr>
            <a:grpSpLocks noChangeAspect="1"/>
          </p:cNvGrpSpPr>
          <p:nvPr/>
        </p:nvGrpSpPr>
        <p:grpSpPr bwMode="auto">
          <a:xfrm>
            <a:off x="1277105" y="4725144"/>
            <a:ext cx="1833415" cy="1690688"/>
            <a:chOff x="2690" y="7694"/>
            <a:chExt cx="4368" cy="4027"/>
          </a:xfrm>
        </p:grpSpPr>
        <p:sp>
          <p:nvSpPr>
            <p:cNvPr id="614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2690" y="7694"/>
              <a:ext cx="4368" cy="4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87" name="Picture 43" descr="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3" y="7829"/>
              <a:ext cx="4037" cy="3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8" name="Text Box 42"/>
            <p:cNvSpPr txBox="1">
              <a:spLocks noChangeArrowheads="1"/>
            </p:cNvSpPr>
            <p:nvPr/>
          </p:nvSpPr>
          <p:spPr bwMode="auto">
            <a:xfrm>
              <a:off x="4336" y="1133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149" name="Rectangle 47"/>
          <p:cNvSpPr>
            <a:spLocks noChangeArrowheads="1"/>
          </p:cNvSpPr>
          <p:nvPr/>
        </p:nvSpPr>
        <p:spPr bwMode="auto">
          <a:xfrm>
            <a:off x="0" y="30146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396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08720"/>
            <a:ext cx="11377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】选择“形状工具”依次向内拖动四条边的中点，得到如图</a:t>
            </a:r>
            <a:r>
              <a:rPr lang="en-US" altLang="zh-CN" sz="1400" dirty="0"/>
              <a:t>9-37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440786" y="1127732"/>
            <a:ext cx="1361124" cy="1458515"/>
            <a:chOff x="1800" y="12054"/>
            <a:chExt cx="2900" cy="3108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2054"/>
              <a:ext cx="2900" cy="3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71" name="Picture 3" descr="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3" y="12130"/>
              <a:ext cx="2669" cy="2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2669" y="1468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4304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052" y="2605982"/>
            <a:ext cx="114717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】选择“椭圆形工具”以该正方形为中心，绘制正圆，如图</a:t>
            </a:r>
            <a:r>
              <a:rPr lang="en-US" altLang="zh-CN" sz="1400" dirty="0"/>
              <a:t>9-38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】选择“正圆”执行“窗口</a:t>
            </a:r>
            <a:r>
              <a:rPr lang="en-US" altLang="zh-CN" sz="1400" dirty="0"/>
              <a:t>-</a:t>
            </a:r>
            <a:r>
              <a:rPr lang="zh-CN" altLang="zh-CN" sz="1400" dirty="0"/>
              <a:t>泊坞窗</a:t>
            </a:r>
            <a:r>
              <a:rPr lang="en-US" altLang="zh-CN" sz="1400" dirty="0"/>
              <a:t>-</a:t>
            </a:r>
            <a:r>
              <a:rPr lang="zh-CN" altLang="zh-CN" sz="1400" dirty="0"/>
              <a:t>造型”造型泊坞窗的设置如图</a:t>
            </a:r>
            <a:r>
              <a:rPr lang="en-US" altLang="zh-CN" sz="1400" dirty="0"/>
              <a:t>9-39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9-40</a:t>
            </a:r>
            <a:r>
              <a:rPr lang="zh-CN" altLang="zh-CN" sz="1400" dirty="0"/>
              <a:t>所示。置于如图所示</a:t>
            </a:r>
            <a:r>
              <a:rPr lang="en-US" altLang="zh-CN" sz="1400" dirty="0"/>
              <a:t>9-41</a:t>
            </a:r>
            <a:r>
              <a:rPr lang="zh-CN" altLang="zh-CN" sz="1400" dirty="0"/>
              <a:t>位置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Step16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纹样”素材，均匀地布置于书籍底部，如图</a:t>
            </a:r>
            <a:r>
              <a:rPr lang="en-US" altLang="zh-CN" sz="1400" dirty="0"/>
              <a:t>9-42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1801910" y="1145352"/>
            <a:ext cx="1543543" cy="1387441"/>
            <a:chOff x="1800" y="1879"/>
            <a:chExt cx="3091" cy="2778"/>
          </a:xfrm>
        </p:grpSpPr>
        <p:sp>
          <p:nvSpPr>
            <p:cNvPr id="1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1879"/>
              <a:ext cx="3091" cy="2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78" name="Picture 10" descr="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0" y="1984"/>
              <a:ext cx="2828" cy="2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797" y="416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22209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4" name="Group 19"/>
          <p:cNvGrpSpPr>
            <a:grpSpLocks noChangeAspect="1"/>
          </p:cNvGrpSpPr>
          <p:nvPr/>
        </p:nvGrpSpPr>
        <p:grpSpPr bwMode="auto">
          <a:xfrm>
            <a:off x="3643875" y="1225353"/>
            <a:ext cx="995546" cy="1063214"/>
            <a:chOff x="1800" y="5230"/>
            <a:chExt cx="2685" cy="2868"/>
          </a:xfrm>
        </p:grpSpPr>
        <p:sp>
          <p:nvSpPr>
            <p:cNvPr id="15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5230"/>
              <a:ext cx="2685" cy="2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89" name="Picture 21" descr="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6" y="5307"/>
              <a:ext cx="2403" cy="2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2571" y="766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7" name="Group 15"/>
          <p:cNvGrpSpPr>
            <a:grpSpLocks noChangeAspect="1"/>
          </p:cNvGrpSpPr>
          <p:nvPr/>
        </p:nvGrpSpPr>
        <p:grpSpPr bwMode="auto">
          <a:xfrm>
            <a:off x="4749941" y="1197793"/>
            <a:ext cx="1530987" cy="1257291"/>
            <a:chOff x="1800" y="8338"/>
            <a:chExt cx="2685" cy="2204"/>
          </a:xfrm>
        </p:grpSpPr>
        <p:sp>
          <p:nvSpPr>
            <p:cNvPr id="18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8338"/>
              <a:ext cx="2685" cy="2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85" name="Picture 17" descr="1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" y="8432"/>
              <a:ext cx="2417" cy="1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2604" y="1012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0" y="22780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0" y="36782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4" name="Group 28"/>
          <p:cNvGrpSpPr>
            <a:grpSpLocks noChangeAspect="1"/>
          </p:cNvGrpSpPr>
          <p:nvPr/>
        </p:nvGrpSpPr>
        <p:grpSpPr bwMode="auto">
          <a:xfrm>
            <a:off x="6202377" y="1498553"/>
            <a:ext cx="2020886" cy="681037"/>
            <a:chOff x="1800" y="8437"/>
            <a:chExt cx="6365" cy="2146"/>
          </a:xfrm>
        </p:grpSpPr>
        <p:sp>
          <p:nvSpPr>
            <p:cNvPr id="25" name="AutoShape 31"/>
            <p:cNvSpPr>
              <a:spLocks noChangeAspect="1" noChangeArrowheads="1" noTextEdit="1"/>
            </p:cNvSpPr>
            <p:nvPr/>
          </p:nvSpPr>
          <p:spPr bwMode="auto">
            <a:xfrm>
              <a:off x="1800" y="8437"/>
              <a:ext cx="6365" cy="2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98" name="Picture 30" descr="1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" y="8525"/>
              <a:ext cx="6180" cy="1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4423" y="1010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7" name="Rectangle 34"/>
          <p:cNvSpPr>
            <a:spLocks noChangeArrowheads="1"/>
          </p:cNvSpPr>
          <p:nvPr/>
        </p:nvSpPr>
        <p:spPr bwMode="auto">
          <a:xfrm>
            <a:off x="0" y="18192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9" name="Group 35"/>
          <p:cNvGrpSpPr>
            <a:grpSpLocks noChangeAspect="1"/>
          </p:cNvGrpSpPr>
          <p:nvPr/>
        </p:nvGrpSpPr>
        <p:grpSpPr bwMode="auto">
          <a:xfrm>
            <a:off x="8403431" y="1594812"/>
            <a:ext cx="1963094" cy="290741"/>
            <a:chOff x="1800" y="10875"/>
            <a:chExt cx="8306" cy="1229"/>
          </a:xfrm>
        </p:grpSpPr>
        <p:sp>
          <p:nvSpPr>
            <p:cNvPr id="30" name="AutoShape 38"/>
            <p:cNvSpPr>
              <a:spLocks noChangeAspect="1" noChangeArrowheads="1" noTextEdit="1"/>
            </p:cNvSpPr>
            <p:nvPr/>
          </p:nvSpPr>
          <p:spPr bwMode="auto">
            <a:xfrm>
              <a:off x="1800" y="10875"/>
              <a:ext cx="8306" cy="1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Text Box 37"/>
            <p:cNvSpPr txBox="1">
              <a:spLocks noChangeArrowheads="1"/>
            </p:cNvSpPr>
            <p:nvPr/>
          </p:nvSpPr>
          <p:spPr bwMode="auto">
            <a:xfrm>
              <a:off x="5369" y="11643"/>
              <a:ext cx="110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204" name="Picture 36" descr="1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4" y="11004"/>
              <a:ext cx="7818" cy="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68" name="Rectangle 41"/>
          <p:cNvSpPr>
            <a:spLocks noChangeArrowheads="1"/>
          </p:cNvSpPr>
          <p:nvPr/>
        </p:nvSpPr>
        <p:spPr bwMode="auto">
          <a:xfrm>
            <a:off x="0" y="12382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69" name="矩形 7168"/>
          <p:cNvSpPr/>
          <p:nvPr/>
        </p:nvSpPr>
        <p:spPr>
          <a:xfrm>
            <a:off x="489668" y="3449322"/>
            <a:ext cx="112261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2</a:t>
            </a:r>
            <a:r>
              <a:rPr lang="zh-CN" altLang="zh-CN" sz="1600" dirty="0"/>
              <a:t>、制作书脊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Step17</a:t>
            </a:r>
            <a:r>
              <a:rPr lang="zh-CN" altLang="zh-CN" sz="1400" dirty="0"/>
              <a:t>】将封面的标题全部选中，按快捷键（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）组合键群组，复制一份移动到书脊上适当缩小置于合适位置，如图</a:t>
            </a:r>
            <a:r>
              <a:rPr lang="en-US" altLang="zh-CN" sz="1400" dirty="0"/>
              <a:t>9-43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7170" name="Rectangle 4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2" name="Group 42"/>
          <p:cNvGrpSpPr>
            <a:grpSpLocks noChangeAspect="1"/>
          </p:cNvGrpSpPr>
          <p:nvPr/>
        </p:nvGrpSpPr>
        <p:grpSpPr bwMode="auto">
          <a:xfrm>
            <a:off x="432702" y="4003320"/>
            <a:ext cx="1193800" cy="1393825"/>
            <a:chOff x="1800" y="1532"/>
            <a:chExt cx="1879" cy="2196"/>
          </a:xfrm>
        </p:grpSpPr>
        <p:sp>
          <p:nvSpPr>
            <p:cNvPr id="7173" name="AutoShape 45"/>
            <p:cNvSpPr>
              <a:spLocks noChangeAspect="1" noChangeArrowheads="1" noTextEdit="1"/>
            </p:cNvSpPr>
            <p:nvPr/>
          </p:nvSpPr>
          <p:spPr bwMode="auto">
            <a:xfrm>
              <a:off x="1800" y="1532"/>
              <a:ext cx="1879" cy="2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12" name="Picture 44" descr="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4" y="1540"/>
              <a:ext cx="1077" cy="1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4" name="Text Box 43"/>
            <p:cNvSpPr txBox="1">
              <a:spLocks noChangeArrowheads="1"/>
            </p:cNvSpPr>
            <p:nvPr/>
          </p:nvSpPr>
          <p:spPr bwMode="auto">
            <a:xfrm>
              <a:off x="2202" y="324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75" name="Rectangle 48"/>
          <p:cNvSpPr>
            <a:spLocks noChangeArrowheads="1"/>
          </p:cNvSpPr>
          <p:nvPr/>
        </p:nvSpPr>
        <p:spPr bwMode="auto">
          <a:xfrm>
            <a:off x="0" y="18510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598529" y="5441666"/>
            <a:ext cx="106852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Step18</a:t>
            </a:r>
            <a:r>
              <a:rPr lang="zh-CN" altLang="zh-CN" sz="1400" dirty="0"/>
              <a:t>】选择出版社名称及标志，进行群组，同样移动到书脊上，将文字选中，按属性栏“将文本更改为垂直方向”按钮，得到如图</a:t>
            </a:r>
            <a:r>
              <a:rPr lang="en-US" altLang="zh-CN" sz="1400" dirty="0"/>
              <a:t>9-44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Step19</a:t>
            </a:r>
            <a:r>
              <a:rPr lang="zh-CN" altLang="zh-CN" sz="1400" dirty="0"/>
              <a:t>】选择“矩形工具”绘制长条矩形，填充白色，无轮廓色，选择“透明度工具”选择“径向渐变”得到如图</a:t>
            </a:r>
            <a:r>
              <a:rPr lang="en-US" altLang="zh-CN" sz="1400" dirty="0"/>
              <a:t>9-45</a:t>
            </a:r>
            <a:r>
              <a:rPr lang="zh-CN" altLang="zh-CN" sz="1400" dirty="0"/>
              <a:t>所示。</a:t>
            </a:r>
          </a:p>
          <a:p>
            <a:endParaRPr lang="zh-CN" altLang="en-US" sz="1400" dirty="0"/>
          </a:p>
        </p:txBody>
      </p:sp>
      <p:grpSp>
        <p:nvGrpSpPr>
          <p:cNvPr id="7177" name="Group 53"/>
          <p:cNvGrpSpPr>
            <a:grpSpLocks noChangeAspect="1"/>
          </p:cNvGrpSpPr>
          <p:nvPr/>
        </p:nvGrpSpPr>
        <p:grpSpPr bwMode="auto">
          <a:xfrm>
            <a:off x="2064039" y="4050132"/>
            <a:ext cx="586202" cy="1167074"/>
            <a:chOff x="1800" y="3078"/>
            <a:chExt cx="1651" cy="3284"/>
          </a:xfrm>
        </p:grpSpPr>
        <p:sp>
          <p:nvSpPr>
            <p:cNvPr id="7179" name="AutoShape 56"/>
            <p:cNvSpPr>
              <a:spLocks noChangeAspect="1" noChangeArrowheads="1" noTextEdit="1"/>
            </p:cNvSpPr>
            <p:nvPr/>
          </p:nvSpPr>
          <p:spPr bwMode="auto">
            <a:xfrm>
              <a:off x="1800" y="3078"/>
              <a:ext cx="1651" cy="3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23" name="Picture 55" descr="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" y="3198"/>
              <a:ext cx="1363" cy="2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0" name="Text Box 54"/>
            <p:cNvSpPr txBox="1">
              <a:spLocks noChangeArrowheads="1"/>
            </p:cNvSpPr>
            <p:nvPr/>
          </p:nvSpPr>
          <p:spPr bwMode="auto">
            <a:xfrm>
              <a:off x="2080" y="592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7181" name="Group 49"/>
          <p:cNvGrpSpPr>
            <a:grpSpLocks noChangeAspect="1"/>
          </p:cNvGrpSpPr>
          <p:nvPr/>
        </p:nvGrpSpPr>
        <p:grpSpPr bwMode="auto">
          <a:xfrm>
            <a:off x="2888377" y="4022441"/>
            <a:ext cx="3052763" cy="1419225"/>
            <a:chOff x="1800" y="6433"/>
            <a:chExt cx="4808" cy="2234"/>
          </a:xfrm>
        </p:grpSpPr>
        <p:sp>
          <p:nvSpPr>
            <p:cNvPr id="7182" name="AutoShape 52"/>
            <p:cNvSpPr>
              <a:spLocks noChangeAspect="1" noChangeArrowheads="1" noTextEdit="1"/>
            </p:cNvSpPr>
            <p:nvPr/>
          </p:nvSpPr>
          <p:spPr bwMode="auto">
            <a:xfrm>
              <a:off x="1800" y="6433"/>
              <a:ext cx="4808" cy="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19" name="Picture 51" descr="2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" y="6520"/>
              <a:ext cx="4518" cy="1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3" name="Text Box 50"/>
            <p:cNvSpPr txBox="1">
              <a:spLocks noChangeArrowheads="1"/>
            </p:cNvSpPr>
            <p:nvPr/>
          </p:nvSpPr>
          <p:spPr bwMode="auto">
            <a:xfrm>
              <a:off x="3628" y="822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4" name="Rectangle 5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6" name="Rectangle 59"/>
          <p:cNvSpPr>
            <a:spLocks noChangeArrowheads="1"/>
          </p:cNvSpPr>
          <p:nvPr/>
        </p:nvSpPr>
        <p:spPr bwMode="auto">
          <a:xfrm>
            <a:off x="0" y="25431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7" name="Rectangle 61"/>
          <p:cNvSpPr>
            <a:spLocks noChangeArrowheads="1"/>
          </p:cNvSpPr>
          <p:nvPr/>
        </p:nvSpPr>
        <p:spPr bwMode="auto">
          <a:xfrm>
            <a:off x="0" y="396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469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08720"/>
            <a:ext cx="11377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Step20</a:t>
            </a:r>
            <a:r>
              <a:rPr lang="zh-CN" altLang="zh-CN" sz="1400" dirty="0"/>
              <a:t>】选择“直线工具”绘制两条直线，轮廓色为（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25</a:t>
            </a:r>
            <a:r>
              <a:rPr lang="zh-CN" altLang="zh-CN" sz="1400" dirty="0"/>
              <a:t>、</a:t>
            </a:r>
            <a:r>
              <a:rPr lang="en-US" altLang="zh-CN" sz="1400" dirty="0"/>
              <a:t>47</a:t>
            </a:r>
            <a:r>
              <a:rPr lang="zh-CN" altLang="zh-CN" sz="1400" dirty="0"/>
              <a:t>、</a:t>
            </a:r>
            <a:r>
              <a:rPr lang="en-US" altLang="zh-CN" sz="1400" dirty="0"/>
              <a:t>98</a:t>
            </a:r>
            <a:r>
              <a:rPr lang="zh-CN" altLang="zh-CN" sz="1400" dirty="0"/>
              <a:t>、</a:t>
            </a:r>
            <a:r>
              <a:rPr lang="en-US" altLang="zh-CN" sz="1400" dirty="0"/>
              <a:t>22</a:t>
            </a:r>
            <a:r>
              <a:rPr lang="zh-CN" altLang="zh-CN" sz="1400" dirty="0"/>
              <a:t>），轮廓宽度为</a:t>
            </a:r>
            <a:r>
              <a:rPr lang="en-US" altLang="zh-CN" sz="1400" dirty="0"/>
              <a:t>0.5mm</a:t>
            </a:r>
            <a:r>
              <a:rPr lang="zh-CN" altLang="zh-CN" sz="1400" dirty="0"/>
              <a:t>，效果如图</a:t>
            </a:r>
            <a:r>
              <a:rPr lang="en-US" altLang="zh-CN" sz="1400" dirty="0"/>
              <a:t>9-46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Step21</a:t>
            </a:r>
            <a:r>
              <a:rPr lang="zh-CN" altLang="zh-CN" sz="1400" dirty="0"/>
              <a:t>】选择“文字工具”输入“中国文学”字样，字体为“楷体”，填充色为白色，无轮廓色，如图</a:t>
            </a:r>
            <a:r>
              <a:rPr lang="en-US" altLang="zh-CN" sz="1400" dirty="0"/>
              <a:t>9-47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585520" y="1526608"/>
            <a:ext cx="2215778" cy="584266"/>
            <a:chOff x="2547" y="7736"/>
            <a:chExt cx="4749" cy="1252"/>
          </a:xfrm>
        </p:grpSpPr>
        <p:sp>
          <p:nvSpPr>
            <p:cNvPr id="4" name="AutoShape 8"/>
            <p:cNvSpPr>
              <a:spLocks noChangeAspect="1" noChangeArrowheads="1" noTextEdit="1"/>
            </p:cNvSpPr>
            <p:nvPr/>
          </p:nvSpPr>
          <p:spPr bwMode="auto">
            <a:xfrm>
              <a:off x="2547" y="7736"/>
              <a:ext cx="4749" cy="1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199" name="Picture 7" descr="2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7" y="7832"/>
              <a:ext cx="4445" cy="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4290" y="8596"/>
              <a:ext cx="1099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2801299" y="1488615"/>
            <a:ext cx="1855964" cy="858336"/>
            <a:chOff x="4123" y="9598"/>
            <a:chExt cx="3698" cy="1711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4123" y="9598"/>
              <a:ext cx="3698" cy="1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195" name="Picture 3" descr="2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" y="9640"/>
              <a:ext cx="3473" cy="1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372" y="1075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12525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23383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8563" y="2227956"/>
            <a:ext cx="115532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Step22</a:t>
            </a:r>
            <a:r>
              <a:rPr lang="zh-CN" altLang="zh-CN" sz="1400" dirty="0"/>
              <a:t>】选择“文字工具”输入以下文字，字体为“宋体”，填充色为白色，无填充色，并为每行字添加下划线，如图</a:t>
            </a:r>
            <a:r>
              <a:rPr lang="en-US" altLang="zh-CN" sz="1400" dirty="0"/>
              <a:t>9-48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Step23</a:t>
            </a:r>
            <a:r>
              <a:rPr lang="zh-CN" altLang="zh-CN" sz="1400" dirty="0" smtClean="0"/>
              <a:t>】执行“文件</a:t>
            </a:r>
            <a:r>
              <a:rPr lang="en-US" altLang="zh-CN" sz="1400" dirty="0" smtClean="0"/>
              <a:t>-</a:t>
            </a:r>
            <a:r>
              <a:rPr lang="zh-CN" altLang="zh-CN" sz="1400" dirty="0" smtClean="0"/>
              <a:t>导入</a:t>
            </a:r>
            <a:r>
              <a:rPr lang="en-US" altLang="zh-CN" sz="1400" dirty="0" smtClean="0"/>
              <a:t>-</a:t>
            </a:r>
            <a:r>
              <a:rPr lang="zh-CN" altLang="zh-CN" sz="1400" dirty="0" smtClean="0"/>
              <a:t>二维码”放置于封底右下角合适位置，如图所示，并选择“文字工具”输入“定价：</a:t>
            </a:r>
            <a:r>
              <a:rPr lang="en-US" altLang="zh-CN" sz="1400" dirty="0" smtClean="0"/>
              <a:t>45</a:t>
            </a:r>
            <a:r>
              <a:rPr lang="zh-CN" altLang="zh-CN" sz="1400" dirty="0" smtClean="0"/>
              <a:t>元”字样，文字为黑体，填充色为白色，无轮廓色，如图</a:t>
            </a:r>
            <a:r>
              <a:rPr lang="en-US" altLang="zh-CN" sz="1400" dirty="0" smtClean="0"/>
              <a:t>9-49</a:t>
            </a:r>
            <a:r>
              <a:rPr lang="zh-CN" altLang="zh-CN" sz="1400" dirty="0" smtClean="0"/>
              <a:t>所示。</a:t>
            </a:r>
            <a:endParaRPr lang="zh-CN" altLang="en-US" sz="1400" dirty="0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947047" y="1451196"/>
            <a:ext cx="941754" cy="715911"/>
            <a:chOff x="1800" y="1523"/>
            <a:chExt cx="4233" cy="3217"/>
          </a:xfrm>
        </p:grpSpPr>
        <p:sp>
          <p:nvSpPr>
            <p:cNvPr id="1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800" y="1523"/>
              <a:ext cx="4233" cy="3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08" name="Picture 16" descr="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2" y="1563"/>
              <a:ext cx="3863" cy="2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361" y="4263"/>
              <a:ext cx="110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25003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Group 21"/>
          <p:cNvGrpSpPr>
            <a:grpSpLocks noChangeAspect="1"/>
          </p:cNvGrpSpPr>
          <p:nvPr/>
        </p:nvGrpSpPr>
        <p:grpSpPr bwMode="auto">
          <a:xfrm>
            <a:off x="379752" y="2966620"/>
            <a:ext cx="1866307" cy="1470492"/>
            <a:chOff x="1800" y="2496"/>
            <a:chExt cx="4137" cy="3261"/>
          </a:xfrm>
        </p:grpSpPr>
        <p:sp>
          <p:nvSpPr>
            <p:cNvPr id="2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800" y="2496"/>
              <a:ext cx="4137" cy="3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15" name="Picture 23" descr="2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2552"/>
              <a:ext cx="3971" cy="2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3303" y="536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0" y="25273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8535" y="4653136"/>
            <a:ext cx="1159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Step24</a:t>
            </a:r>
            <a:r>
              <a:rPr lang="zh-CN" altLang="zh-CN" sz="1400" dirty="0"/>
              <a:t>】选择“文字工具”输入以下文字字样，放置于合适位置如图</a:t>
            </a:r>
            <a:r>
              <a:rPr lang="en-US" altLang="zh-CN" sz="1400" dirty="0"/>
              <a:t>9-50</a:t>
            </a:r>
            <a:r>
              <a:rPr lang="zh-CN" altLang="zh-CN" sz="1400" dirty="0"/>
              <a:t>所示。选择“钢笔工具”绘制两条直线，填充为</a:t>
            </a:r>
            <a:r>
              <a:rPr lang="en-US" altLang="zh-CN" sz="1400" dirty="0"/>
              <a:t>10%</a:t>
            </a:r>
            <a:r>
              <a:rPr lang="zh-CN" altLang="zh-CN" sz="1400" dirty="0"/>
              <a:t>黑，如图</a:t>
            </a:r>
            <a:r>
              <a:rPr lang="en-US" altLang="zh-CN" sz="1400" dirty="0"/>
              <a:t>9-51</a:t>
            </a:r>
            <a:r>
              <a:rPr lang="zh-CN" altLang="zh-CN" sz="1400" dirty="0"/>
              <a:t>所示。至此书籍封面设计全部完成，最终效果如图</a:t>
            </a:r>
            <a:r>
              <a:rPr lang="en-US" altLang="zh-CN" sz="1400" dirty="0"/>
              <a:t>9-52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24" name="Group 36"/>
          <p:cNvGrpSpPr>
            <a:grpSpLocks noChangeAspect="1"/>
          </p:cNvGrpSpPr>
          <p:nvPr/>
        </p:nvGrpSpPr>
        <p:grpSpPr bwMode="auto">
          <a:xfrm>
            <a:off x="2689543" y="3008622"/>
            <a:ext cx="2637628" cy="1252175"/>
            <a:chOff x="1800" y="6848"/>
            <a:chExt cx="6135" cy="2912"/>
          </a:xfrm>
        </p:grpSpPr>
        <p:sp>
          <p:nvSpPr>
            <p:cNvPr id="25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800" y="6848"/>
              <a:ext cx="6135" cy="2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30" name="Picture 38" descr="2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6928"/>
              <a:ext cx="5896" cy="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7"/>
            <p:cNvSpPr txBox="1">
              <a:spLocks noChangeArrowheads="1"/>
            </p:cNvSpPr>
            <p:nvPr/>
          </p:nvSpPr>
          <p:spPr bwMode="auto">
            <a:xfrm>
              <a:off x="4346" y="926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7" name="Group 32"/>
          <p:cNvGrpSpPr>
            <a:grpSpLocks noChangeAspect="1"/>
          </p:cNvGrpSpPr>
          <p:nvPr/>
        </p:nvGrpSpPr>
        <p:grpSpPr bwMode="auto">
          <a:xfrm>
            <a:off x="5846975" y="2830686"/>
            <a:ext cx="720725" cy="1822450"/>
            <a:chOff x="1800" y="10015"/>
            <a:chExt cx="1134" cy="2869"/>
          </a:xfrm>
        </p:grpSpPr>
        <p:sp>
          <p:nvSpPr>
            <p:cNvPr id="28" name="AutoShape 35"/>
            <p:cNvSpPr>
              <a:spLocks noChangeAspect="1" noChangeArrowheads="1" noTextEdit="1"/>
            </p:cNvSpPr>
            <p:nvPr/>
          </p:nvSpPr>
          <p:spPr bwMode="auto">
            <a:xfrm>
              <a:off x="1800" y="10015"/>
              <a:ext cx="1134" cy="2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26" name="Picture 34" descr="2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6" y="10053"/>
              <a:ext cx="804" cy="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1814" y="1217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30" name="Group 28"/>
          <p:cNvGrpSpPr>
            <a:grpSpLocks noChangeAspect="1"/>
          </p:cNvGrpSpPr>
          <p:nvPr/>
        </p:nvGrpSpPr>
        <p:grpSpPr bwMode="auto">
          <a:xfrm>
            <a:off x="7035279" y="2855116"/>
            <a:ext cx="2411730" cy="1756531"/>
            <a:chOff x="1800" y="9867"/>
            <a:chExt cx="6460" cy="4706"/>
          </a:xfrm>
        </p:grpSpPr>
        <p:sp>
          <p:nvSpPr>
            <p:cNvPr id="31" name="AutoShape 31"/>
            <p:cNvSpPr>
              <a:spLocks noChangeAspect="1" noChangeArrowheads="1" noTextEdit="1"/>
            </p:cNvSpPr>
            <p:nvPr/>
          </p:nvSpPr>
          <p:spPr bwMode="auto">
            <a:xfrm>
              <a:off x="1800" y="9867"/>
              <a:ext cx="6460" cy="4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22" name="Picture 30" descr="2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" y="9925"/>
              <a:ext cx="6386" cy="4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92" name="Text Box 29"/>
            <p:cNvSpPr txBox="1">
              <a:spLocks noChangeArrowheads="1"/>
            </p:cNvSpPr>
            <p:nvPr/>
          </p:nvSpPr>
          <p:spPr bwMode="auto">
            <a:xfrm>
              <a:off x="4499" y="1405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193" name="Rectangle 40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4" name="Rectangle 42"/>
          <p:cNvSpPr>
            <a:spLocks noChangeArrowheads="1"/>
          </p:cNvSpPr>
          <p:nvPr/>
        </p:nvSpPr>
        <p:spPr bwMode="auto">
          <a:xfrm>
            <a:off x="0" y="23066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4"/>
          <p:cNvSpPr>
            <a:spLocks noChangeArrowheads="1"/>
          </p:cNvSpPr>
          <p:nvPr/>
        </p:nvSpPr>
        <p:spPr bwMode="auto">
          <a:xfrm>
            <a:off x="0" y="41290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7" name="Rectangle 46"/>
          <p:cNvSpPr>
            <a:spLocks noChangeArrowheads="1"/>
          </p:cNvSpPr>
          <p:nvPr/>
        </p:nvSpPr>
        <p:spPr bwMode="auto">
          <a:xfrm>
            <a:off x="0" y="71167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419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3" idx="6"/>
          </p:cNvCxnSpPr>
          <p:nvPr/>
        </p:nvCxnSpPr>
        <p:spPr>
          <a:xfrm>
            <a:off x="3650903" y="301662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850703" y="211652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2354803" y="249462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2931" y="2272150"/>
            <a:ext cx="4931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节制作礼品包装盒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9234" y="319766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9234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案例设计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9233" y="39746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案例制作</a:t>
            </a:r>
            <a:endParaRPr lang="zh-CN" altLang="zh-CN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80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1100" dirty="0"/>
              <a:t>制作礼品包装盒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2877" y="830034"/>
            <a:ext cx="9023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b="1" dirty="0"/>
              <a:t>任务分析</a:t>
            </a:r>
            <a:r>
              <a:rPr lang="en-US" altLang="zh-CN" b="1" dirty="0"/>
              <a:t>	</a:t>
            </a:r>
            <a:endParaRPr lang="en-US" altLang="zh-CN" b="1" dirty="0" smtClean="0"/>
          </a:p>
          <a:p>
            <a:r>
              <a:rPr lang="zh-CN" altLang="zh-CN" dirty="0"/>
              <a:t>在“礼品包装盒”的绘制过程中，通过标尺进行标准制图，编辑修改对象轮廓线的样式、颜色、宽度、造型等属性使展开图更加精准、文字大小、间距、行距的控制，从而提高设计制图水平及色彩搭配能力。</a:t>
            </a:r>
            <a:endParaRPr lang="zh-CN" altLang="zh-CN" b="1" dirty="0"/>
          </a:p>
          <a:p>
            <a:endParaRPr lang="zh-CN" altLang="zh-CN" dirty="0"/>
          </a:p>
          <a:p>
            <a:pPr>
              <a:spcAft>
                <a:spcPts val="2400"/>
              </a:spcAft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7851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latin typeface="微软雅黑" pitchFamily="34" charset="-122"/>
                <a:ea typeface="微软雅黑" pitchFamily="34" charset="-122"/>
              </a:rPr>
              <a:t>制作书籍封面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制作礼品包装盒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631" y="1052736"/>
            <a:ext cx="941796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二、</a:t>
            </a:r>
            <a:r>
              <a:rPr lang="zh-CN" altLang="zh-CN" dirty="0" smtClean="0"/>
              <a:t>案例设计</a:t>
            </a:r>
            <a:endParaRPr lang="en-US" altLang="zh-CN" dirty="0" smtClean="0"/>
          </a:p>
          <a:p>
            <a:r>
              <a:rPr lang="zh-CN" altLang="zh-CN" dirty="0"/>
              <a:t>准备阶段：对礼品包装盒所包产品进行前期调研，了解包装设计规范。</a:t>
            </a:r>
          </a:p>
          <a:p>
            <a:r>
              <a:rPr lang="zh-CN" altLang="zh-CN" dirty="0"/>
              <a:t>定位阶段：根据前期调研结果，出具初步策划方案，即包装形式、广告语、色彩定位等。</a:t>
            </a:r>
          </a:p>
          <a:p>
            <a:r>
              <a:rPr lang="zh-CN" altLang="zh-CN" dirty="0"/>
              <a:t>实施阶段：只有透彻了解包装目的后，再能制作出成功的包装作品。</a:t>
            </a:r>
          </a:p>
          <a:p>
            <a:r>
              <a:rPr lang="zh-CN" altLang="zh-CN" dirty="0"/>
              <a:t>应用阶段：此时将设计好的电子稿件找到合适的广告公司进行批量印刷，压痕，折叠包装。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729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559" y="98072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三、案例制作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84272" y="1370382"/>
            <a:ext cx="11347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】启动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，创建一个新文档，大小设置为</a:t>
            </a:r>
            <a:r>
              <a:rPr lang="en-US" altLang="zh-CN" sz="1400" dirty="0"/>
              <a:t>300*290mm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】绘制包装轮廓，需要借助辅助线，设置如图</a:t>
            </a:r>
            <a:r>
              <a:rPr lang="en-US" altLang="zh-CN" sz="1400" dirty="0"/>
              <a:t>9-54</a:t>
            </a:r>
            <a:r>
              <a:rPr lang="zh-CN" altLang="zh-CN" sz="1400" dirty="0"/>
              <a:t>所示辅助线。</a:t>
            </a:r>
            <a:endParaRPr lang="zh-CN" alt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624817" y="1985072"/>
            <a:ext cx="3098094" cy="1936967"/>
            <a:chOff x="1800" y="10526"/>
            <a:chExt cx="5889" cy="3683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0526"/>
              <a:ext cx="5889" cy="3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19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" y="10614"/>
              <a:ext cx="5560" cy="2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4174" y="1372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7955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786" y="3922039"/>
            <a:ext cx="112370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】选择“矩形工具”绘制一个超出所见纸张大小的正方形，并填充</a:t>
            </a:r>
            <a:r>
              <a:rPr lang="en-US" altLang="zh-CN" sz="1400" dirty="0"/>
              <a:t>10%</a:t>
            </a:r>
            <a:r>
              <a:rPr lang="zh-CN" altLang="zh-CN" sz="1400" dirty="0"/>
              <a:t>黑，右击“锁定对象”方便以后操作，如图</a:t>
            </a:r>
            <a:r>
              <a:rPr lang="en-US" altLang="zh-CN" sz="1400" dirty="0"/>
              <a:t>9-55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】选择“矩形工具”绘制如图</a:t>
            </a:r>
            <a:r>
              <a:rPr lang="en-US" altLang="zh-CN" sz="1400" dirty="0"/>
              <a:t>9-56</a:t>
            </a:r>
            <a:r>
              <a:rPr lang="zh-CN" altLang="zh-CN" sz="1400" dirty="0"/>
              <a:t>所示矩形，拼出礼盒展开图的大体轮廓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】选择第</a:t>
            </a:r>
            <a:r>
              <a:rPr lang="en-US" altLang="zh-CN" sz="1400" dirty="0"/>
              <a:t>1</a:t>
            </a:r>
            <a:r>
              <a:rPr lang="zh-CN" altLang="zh-CN" sz="1400" dirty="0"/>
              <a:t>个矩形，按快捷键（</a:t>
            </a:r>
            <a:r>
              <a:rPr lang="en-US" altLang="zh-CN" sz="1400" dirty="0" err="1"/>
              <a:t>ctrl+Q</a:t>
            </a:r>
            <a:r>
              <a:rPr lang="zh-CN" altLang="zh-CN" sz="1400" dirty="0"/>
              <a:t>）将矩形转曲，选择“形状工具”，对矩形进行变形收缩</a:t>
            </a:r>
            <a:r>
              <a:rPr lang="en-US" altLang="zh-CN" sz="1400" dirty="0"/>
              <a:t>5mm</a:t>
            </a:r>
            <a:r>
              <a:rPr lang="zh-CN" altLang="zh-CN" sz="1400" dirty="0"/>
              <a:t>，制作展开图粘贴处，如图</a:t>
            </a:r>
            <a:r>
              <a:rPr lang="en-US" altLang="zh-CN" sz="1400" dirty="0"/>
              <a:t>9-57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】按照步骤</a:t>
            </a:r>
            <a:r>
              <a:rPr lang="en-US" altLang="zh-CN" sz="1400" dirty="0"/>
              <a:t>5</a:t>
            </a:r>
            <a:r>
              <a:rPr lang="zh-CN" altLang="zh-CN" sz="1400" dirty="0"/>
              <a:t>的方法对矩形</a:t>
            </a:r>
            <a:r>
              <a:rPr lang="en-US" altLang="zh-CN" sz="1400" dirty="0"/>
              <a:t>6</a:t>
            </a:r>
            <a:r>
              <a:rPr lang="zh-CN" altLang="zh-CN" sz="1400" dirty="0"/>
              <a:t>、</a:t>
            </a:r>
            <a:r>
              <a:rPr lang="en-US" altLang="zh-CN" sz="1400" dirty="0"/>
              <a:t>8</a:t>
            </a:r>
            <a:r>
              <a:rPr lang="zh-CN" altLang="zh-CN" sz="1400" dirty="0"/>
              <a:t>、</a:t>
            </a:r>
            <a:r>
              <a:rPr lang="en-US" altLang="zh-CN" sz="1400" dirty="0"/>
              <a:t>9</a:t>
            </a:r>
            <a:r>
              <a:rPr lang="zh-CN" altLang="zh-CN" sz="1400" dirty="0"/>
              <a:t>、</a:t>
            </a:r>
            <a:r>
              <a:rPr lang="en-US" altLang="zh-CN" sz="1400" dirty="0"/>
              <a:t>11</a:t>
            </a:r>
            <a:r>
              <a:rPr lang="zh-CN" altLang="zh-CN" sz="1400" dirty="0"/>
              <a:t>进行变形制作粘贴处，如图</a:t>
            </a:r>
            <a:r>
              <a:rPr lang="en-US" altLang="zh-CN" sz="1400" dirty="0"/>
              <a:t>9-58</a:t>
            </a:r>
            <a:r>
              <a:rPr lang="zh-CN" altLang="zh-CN" sz="1400" dirty="0"/>
              <a:t>所示。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" name="Group 8"/>
          <p:cNvGrpSpPr>
            <a:grpSpLocks noChangeAspect="1"/>
          </p:cNvGrpSpPr>
          <p:nvPr/>
        </p:nvGrpSpPr>
        <p:grpSpPr bwMode="auto">
          <a:xfrm>
            <a:off x="3722911" y="1861548"/>
            <a:ext cx="2195783" cy="2027412"/>
            <a:chOff x="1800" y="1599"/>
            <a:chExt cx="4727" cy="4365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1599"/>
              <a:ext cx="4727" cy="4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26" name="Picture 10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5" y="1753"/>
              <a:ext cx="4309" cy="3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3613" y="548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0" y="32289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6099175" y="1893602"/>
            <a:ext cx="1893385" cy="1708151"/>
            <a:chOff x="1800" y="6576"/>
            <a:chExt cx="4727" cy="4265"/>
          </a:xfrm>
        </p:grpSpPr>
        <p:sp>
          <p:nvSpPr>
            <p:cNvPr id="17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6576"/>
              <a:ext cx="4727" cy="4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33" name="Picture 17" descr="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" y="6711"/>
              <a:ext cx="4432" cy="3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3602" y="1031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0" y="31654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Group 22"/>
          <p:cNvGrpSpPr>
            <a:grpSpLocks noChangeAspect="1"/>
          </p:cNvGrpSpPr>
          <p:nvPr/>
        </p:nvGrpSpPr>
        <p:grpSpPr bwMode="auto">
          <a:xfrm>
            <a:off x="7611343" y="1463849"/>
            <a:ext cx="2876550" cy="2406650"/>
            <a:chOff x="1800" y="11462"/>
            <a:chExt cx="4531" cy="3791"/>
          </a:xfrm>
        </p:grpSpPr>
        <p:sp>
          <p:nvSpPr>
            <p:cNvPr id="22" name="AutoShape 25"/>
            <p:cNvSpPr>
              <a:spLocks noChangeAspect="1" noChangeArrowheads="1" noTextEdit="1"/>
            </p:cNvSpPr>
            <p:nvPr/>
          </p:nvSpPr>
          <p:spPr bwMode="auto">
            <a:xfrm>
              <a:off x="1800" y="11462"/>
              <a:ext cx="4531" cy="3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40" name="Picture 24" descr="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9" y="11570"/>
              <a:ext cx="3769" cy="3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3498" y="1480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0" y="2863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6" name="Group 29"/>
          <p:cNvGrpSpPr>
            <a:grpSpLocks noChangeAspect="1"/>
          </p:cNvGrpSpPr>
          <p:nvPr/>
        </p:nvGrpSpPr>
        <p:grpSpPr bwMode="auto">
          <a:xfrm>
            <a:off x="7636110" y="4941168"/>
            <a:ext cx="1750936" cy="1621639"/>
            <a:chOff x="1800" y="1778"/>
            <a:chExt cx="4436" cy="4107"/>
          </a:xfrm>
        </p:grpSpPr>
        <p:sp>
          <p:nvSpPr>
            <p:cNvPr id="27" name="AutoShape 32"/>
            <p:cNvSpPr>
              <a:spLocks noChangeAspect="1" noChangeArrowheads="1" noTextEdit="1"/>
            </p:cNvSpPr>
            <p:nvPr/>
          </p:nvSpPr>
          <p:spPr bwMode="auto">
            <a:xfrm>
              <a:off x="1800" y="1778"/>
              <a:ext cx="4436" cy="4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47" name="Picture 31" descr="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2" y="1858"/>
              <a:ext cx="3986" cy="3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3459" y="543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0" y="30654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196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527" y1="782" x2="99912" y2="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4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09844" y="206084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第一节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22911" y="3059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第二节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81852" y="40050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第三节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11143" y="2060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制作房地产广告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11143" y="3054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制作书籍封面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40467" y="401635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制作礼品包装盒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347647" y="620688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项目九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b="1" dirty="0" smtClean="0"/>
              <a:t>综合案例实训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7734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43" y="980728"/>
            <a:ext cx="11593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】选择“椭圆形工具”首先按住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键绘制一个正圆，按属性栏的“饼图”按钮，选择“形状工具”将圆形调整成一个</a:t>
            </a:r>
            <a:r>
              <a:rPr lang="en-US" altLang="zh-CN" sz="1400" dirty="0"/>
              <a:t>90</a:t>
            </a:r>
            <a:r>
              <a:rPr lang="zh-CN" altLang="zh-CN" sz="1400" dirty="0"/>
              <a:t>度角的扇形，置于如图</a:t>
            </a:r>
            <a:r>
              <a:rPr lang="en-US" altLang="zh-CN" sz="1400" dirty="0"/>
              <a:t>9-59</a:t>
            </a:r>
            <a:r>
              <a:rPr lang="zh-CN" altLang="zh-CN" sz="1400" dirty="0"/>
              <a:t>所示位置。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】对该扇形填充（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59</a:t>
            </a:r>
            <a:r>
              <a:rPr lang="zh-CN" altLang="zh-CN" sz="1400" dirty="0"/>
              <a:t>、</a:t>
            </a:r>
            <a:r>
              <a:rPr lang="en-US" altLang="zh-CN" sz="1400" dirty="0"/>
              <a:t>96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53</a:t>
            </a:r>
            <a:r>
              <a:rPr lang="zh-CN" altLang="zh-CN" sz="1400" dirty="0"/>
              <a:t>），轮廓色为无，效果如图</a:t>
            </a:r>
            <a:r>
              <a:rPr lang="en-US" altLang="zh-CN" sz="1400" dirty="0"/>
              <a:t>9-60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019180" y="1719392"/>
            <a:ext cx="2073275" cy="1901825"/>
            <a:chOff x="1800" y="7166"/>
            <a:chExt cx="3266" cy="2996"/>
          </a:xfrm>
        </p:grpSpPr>
        <p:sp>
          <p:nvSpPr>
            <p:cNvPr id="4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00" y="7166"/>
              <a:ext cx="3266" cy="2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47" name="Picture 7" descr="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" y="7208"/>
              <a:ext cx="3092" cy="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2856" y="971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3092455" y="1719392"/>
            <a:ext cx="2211388" cy="1981200"/>
            <a:chOff x="1800" y="10330"/>
            <a:chExt cx="3483" cy="3121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0330"/>
              <a:ext cx="3483" cy="3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43" name="Picture 3" descr="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" y="10428"/>
              <a:ext cx="3212" cy="2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2996" y="1297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23590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43402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559" y="3771901"/>
            <a:ext cx="110172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】复制该扇形，将其移动到右下角位置，并进行旋转放大，如图</a:t>
            </a:r>
            <a:r>
              <a:rPr lang="en-US" altLang="zh-CN" sz="1400" dirty="0"/>
              <a:t>9-61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】选择“钢笔工具”在右下角扇形外部绘制一个弧线，轮廓填充为（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40</a:t>
            </a:r>
            <a:r>
              <a:rPr lang="zh-CN" altLang="zh-CN" sz="1400" dirty="0"/>
              <a:t>、</a:t>
            </a:r>
            <a:r>
              <a:rPr lang="en-US" altLang="zh-CN" sz="1400" dirty="0"/>
              <a:t>60</a:t>
            </a:r>
            <a:r>
              <a:rPr lang="zh-CN" altLang="zh-CN" sz="1400" dirty="0"/>
              <a:t>、</a:t>
            </a:r>
            <a:r>
              <a:rPr lang="en-US" altLang="zh-CN" sz="1400" dirty="0"/>
              <a:t>20</a:t>
            </a:r>
            <a:r>
              <a:rPr lang="zh-CN" altLang="zh-CN" sz="1400" dirty="0"/>
              <a:t>）如图</a:t>
            </a:r>
            <a:r>
              <a:rPr lang="en-US" altLang="zh-CN" sz="1400" dirty="0"/>
              <a:t>9-62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】选择“矩形</a:t>
            </a:r>
            <a:r>
              <a:rPr lang="en-US" altLang="zh-CN" sz="1400" dirty="0"/>
              <a:t>3</a:t>
            </a:r>
            <a:r>
              <a:rPr lang="zh-CN" altLang="zh-CN" sz="1400" dirty="0"/>
              <a:t>”为其填充线性渐变（浅黄</a:t>
            </a:r>
            <a:r>
              <a:rPr lang="en-US" altLang="zh-CN" sz="1400" dirty="0"/>
              <a:t>-</a:t>
            </a:r>
            <a:r>
              <a:rPr lang="zh-CN" altLang="zh-CN" sz="1400" dirty="0"/>
              <a:t>深黄</a:t>
            </a:r>
            <a:r>
              <a:rPr lang="en-US" altLang="zh-CN" sz="1400" dirty="0"/>
              <a:t>-</a:t>
            </a:r>
            <a:r>
              <a:rPr lang="zh-CN" altLang="zh-CN" sz="1400" dirty="0"/>
              <a:t>浅黄</a:t>
            </a:r>
            <a:r>
              <a:rPr lang="en-US" altLang="zh-CN" sz="1400" dirty="0"/>
              <a:t>-</a:t>
            </a:r>
            <a:r>
              <a:rPr lang="zh-CN" altLang="zh-CN" sz="1400" dirty="0"/>
              <a:t>深黄），渐变参数如图</a:t>
            </a:r>
            <a:r>
              <a:rPr lang="en-US" altLang="zh-CN" sz="1400" dirty="0"/>
              <a:t>9-63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5214956" y="1667004"/>
            <a:ext cx="3273425" cy="2085975"/>
            <a:chOff x="1800" y="10876"/>
            <a:chExt cx="5154" cy="3285"/>
          </a:xfrm>
        </p:grpSpPr>
        <p:sp>
          <p:nvSpPr>
            <p:cNvPr id="1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800" y="10876"/>
              <a:ext cx="5154" cy="3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56" name="Picture 16" descr="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3" y="10943"/>
              <a:ext cx="4800" cy="2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831" y="1372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25431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Group 21"/>
          <p:cNvGrpSpPr>
            <a:grpSpLocks noChangeAspect="1"/>
          </p:cNvGrpSpPr>
          <p:nvPr/>
        </p:nvGrpSpPr>
        <p:grpSpPr bwMode="auto">
          <a:xfrm>
            <a:off x="8590458" y="1697167"/>
            <a:ext cx="2981325" cy="2025650"/>
            <a:chOff x="1800" y="1565"/>
            <a:chExt cx="4694" cy="3189"/>
          </a:xfrm>
        </p:grpSpPr>
        <p:sp>
          <p:nvSpPr>
            <p:cNvPr id="2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800" y="1565"/>
              <a:ext cx="4694" cy="3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63" name="Picture 23" descr="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4" y="1658"/>
              <a:ext cx="4517" cy="2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3592" y="4265"/>
              <a:ext cx="110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0" y="2482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4" name="Group 28"/>
          <p:cNvGrpSpPr>
            <a:grpSpLocks noChangeAspect="1"/>
          </p:cNvGrpSpPr>
          <p:nvPr/>
        </p:nvGrpSpPr>
        <p:grpSpPr bwMode="auto">
          <a:xfrm>
            <a:off x="1255712" y="4488051"/>
            <a:ext cx="3835351" cy="2181034"/>
            <a:chOff x="1800" y="5552"/>
            <a:chExt cx="7628" cy="4338"/>
          </a:xfrm>
        </p:grpSpPr>
        <p:sp>
          <p:nvSpPr>
            <p:cNvPr id="25" name="AutoShape 31"/>
            <p:cNvSpPr>
              <a:spLocks noChangeAspect="1" noChangeArrowheads="1" noTextEdit="1"/>
            </p:cNvSpPr>
            <p:nvPr/>
          </p:nvSpPr>
          <p:spPr bwMode="auto">
            <a:xfrm>
              <a:off x="1800" y="5552"/>
              <a:ext cx="7628" cy="4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70" name="Picture 30" descr="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2" y="5661"/>
              <a:ext cx="7300" cy="3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5060" y="939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7" name="Rectangle 34"/>
          <p:cNvSpPr>
            <a:spLocks noChangeArrowheads="1"/>
          </p:cNvSpPr>
          <p:nvPr/>
        </p:nvSpPr>
        <p:spPr bwMode="auto">
          <a:xfrm>
            <a:off x="0" y="32115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232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1052736"/>
            <a:ext cx="11377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】选择“属性滴管”为“矩形</a:t>
            </a:r>
            <a:r>
              <a:rPr lang="en-US" altLang="zh-CN" sz="1400" dirty="0"/>
              <a:t>1</a:t>
            </a:r>
            <a:r>
              <a:rPr lang="zh-CN" altLang="zh-CN" sz="1400" dirty="0"/>
              <a:t>、</a:t>
            </a:r>
            <a:r>
              <a:rPr lang="en-US" altLang="zh-CN" sz="1400" dirty="0"/>
              <a:t>2</a:t>
            </a:r>
            <a:r>
              <a:rPr lang="zh-CN" altLang="zh-CN" sz="1400" dirty="0"/>
              <a:t>、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5</a:t>
            </a:r>
            <a:r>
              <a:rPr lang="zh-CN" altLang="zh-CN" sz="1400" dirty="0"/>
              <a:t>”均填充“矩形</a:t>
            </a:r>
            <a:r>
              <a:rPr lang="en-US" altLang="zh-CN" sz="1400" dirty="0"/>
              <a:t>3</a:t>
            </a:r>
            <a:r>
              <a:rPr lang="zh-CN" altLang="zh-CN" sz="1400" dirty="0"/>
              <a:t>”的线性渐变，如图</a:t>
            </a:r>
            <a:r>
              <a:rPr lang="en-US" altLang="zh-CN" sz="1400" dirty="0"/>
              <a:t>9-64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248047" y="1414780"/>
            <a:ext cx="2402447" cy="2219325"/>
            <a:chOff x="1800" y="10643"/>
            <a:chExt cx="4395" cy="406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0643"/>
              <a:ext cx="4395" cy="4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67" name="Picture 3" descr="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" y="10698"/>
              <a:ext cx="3985" cy="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446" y="1418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30353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347" y="3739244"/>
            <a:ext cx="102903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】为“矩形</a:t>
            </a:r>
            <a:r>
              <a:rPr lang="en-US" altLang="zh-CN" sz="1400" dirty="0"/>
              <a:t>6</a:t>
            </a:r>
            <a:r>
              <a:rPr lang="zh-CN" altLang="zh-CN" sz="1400" dirty="0"/>
              <a:t>、</a:t>
            </a:r>
            <a:r>
              <a:rPr lang="en-US" altLang="zh-CN" sz="1400" dirty="0"/>
              <a:t>8</a:t>
            </a:r>
            <a:r>
              <a:rPr lang="zh-CN" altLang="zh-CN" sz="1400" dirty="0"/>
              <a:t>、</a:t>
            </a:r>
            <a:r>
              <a:rPr lang="en-US" altLang="zh-CN" sz="1400" dirty="0"/>
              <a:t>9</a:t>
            </a:r>
            <a:r>
              <a:rPr lang="zh-CN" altLang="zh-CN" sz="1400" dirty="0"/>
              <a:t>、</a:t>
            </a:r>
            <a:r>
              <a:rPr lang="en-US" altLang="zh-CN" sz="1400" dirty="0"/>
              <a:t>11</a:t>
            </a:r>
            <a:r>
              <a:rPr lang="zh-CN" altLang="zh-CN" sz="1400" dirty="0"/>
              <a:t>”也填充“矩形</a:t>
            </a:r>
            <a:r>
              <a:rPr lang="en-US" altLang="zh-CN" sz="1400" dirty="0"/>
              <a:t>3</a:t>
            </a:r>
            <a:r>
              <a:rPr lang="zh-CN" altLang="zh-CN" sz="1400" dirty="0"/>
              <a:t>”的线性渐变，如图</a:t>
            </a:r>
            <a:r>
              <a:rPr lang="en-US" altLang="zh-CN" sz="1400" dirty="0"/>
              <a:t>9-65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花</a:t>
            </a:r>
            <a:r>
              <a:rPr lang="en-US" altLang="zh-CN" sz="1400" dirty="0"/>
              <a:t>1</a:t>
            </a:r>
            <a:r>
              <a:rPr lang="zh-CN" altLang="zh-CN" sz="1400" dirty="0"/>
              <a:t>”素材，拖动到左上角位置，如图</a:t>
            </a:r>
            <a:r>
              <a:rPr lang="en-US" altLang="zh-CN" sz="1400" dirty="0"/>
              <a:t>9-66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】继续“导入</a:t>
            </a:r>
            <a:r>
              <a:rPr lang="en-US" altLang="zh-CN" sz="1400" dirty="0"/>
              <a:t>-</a:t>
            </a:r>
            <a:r>
              <a:rPr lang="zh-CN" altLang="zh-CN" sz="1400" dirty="0"/>
              <a:t>花</a:t>
            </a:r>
            <a:r>
              <a:rPr lang="en-US" altLang="zh-CN" sz="1400" dirty="0"/>
              <a:t>2</a:t>
            </a:r>
            <a:r>
              <a:rPr lang="zh-CN" altLang="zh-CN" sz="1400" dirty="0"/>
              <a:t>”素材，放置到右下角，如图</a:t>
            </a:r>
            <a:r>
              <a:rPr lang="en-US" altLang="zh-CN" sz="1400" dirty="0"/>
              <a:t>9-67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Step16</a:t>
            </a:r>
            <a:r>
              <a:rPr lang="zh-CN" altLang="zh-CN" sz="1400" dirty="0"/>
              <a:t>】选择“椭圆形工具”，在右下角扇形上方绘制正圆，填充色为（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6</a:t>
            </a:r>
            <a:r>
              <a:rPr lang="zh-CN" altLang="zh-CN" sz="1400" dirty="0"/>
              <a:t>、</a:t>
            </a:r>
            <a:r>
              <a:rPr lang="en-US" altLang="zh-CN" sz="1400" dirty="0"/>
              <a:t>9</a:t>
            </a:r>
            <a:r>
              <a:rPr lang="zh-CN" altLang="zh-CN" sz="1400" dirty="0"/>
              <a:t>、</a:t>
            </a:r>
            <a:r>
              <a:rPr lang="en-US" altLang="zh-CN" sz="1400" dirty="0"/>
              <a:t>34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）无轮廓色，如图</a:t>
            </a:r>
            <a:r>
              <a:rPr lang="en-US" altLang="zh-CN" sz="1400" dirty="0"/>
              <a:t>9-68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Step17</a:t>
            </a:r>
            <a:r>
              <a:rPr lang="zh-CN" altLang="zh-CN" sz="1400" dirty="0"/>
              <a:t>】选择“椭圆形工具”以这个圆为中心绘制正圆，轮廓色为（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59</a:t>
            </a:r>
            <a:r>
              <a:rPr lang="zh-CN" altLang="zh-CN" sz="1400" dirty="0"/>
              <a:t>、</a:t>
            </a:r>
            <a:r>
              <a:rPr lang="en-US" altLang="zh-CN" sz="1400" dirty="0"/>
              <a:t>96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53</a:t>
            </a:r>
            <a:r>
              <a:rPr lang="zh-CN" altLang="zh-CN" sz="1400" dirty="0"/>
              <a:t>）无填充色。如图</a:t>
            </a:r>
            <a:r>
              <a:rPr lang="en-US" altLang="zh-CN" sz="1400" dirty="0"/>
              <a:t>9-69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50494" y="1360208"/>
            <a:ext cx="3359150" cy="2162175"/>
            <a:chOff x="1800" y="1501"/>
            <a:chExt cx="5291" cy="3405"/>
          </a:xfrm>
        </p:grpSpPr>
        <p:sp>
          <p:nvSpPr>
            <p:cNvPr id="1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1501"/>
              <a:ext cx="5291" cy="3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74" name="Picture 10" descr="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1" y="1569"/>
              <a:ext cx="5024" cy="29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3878" y="447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26193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 bwMode="auto">
          <a:xfrm>
            <a:off x="5739135" y="1494155"/>
            <a:ext cx="2482850" cy="2139950"/>
            <a:chOff x="1800" y="5611"/>
            <a:chExt cx="3909" cy="3369"/>
          </a:xfrm>
        </p:grpSpPr>
        <p:sp>
          <p:nvSpPr>
            <p:cNvPr id="16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5611"/>
              <a:ext cx="3909" cy="3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81" name="Picture 17" descr="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3" y="5667"/>
              <a:ext cx="3480" cy="2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3184" y="853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Group 21"/>
          <p:cNvGrpSpPr>
            <a:grpSpLocks noChangeAspect="1"/>
          </p:cNvGrpSpPr>
          <p:nvPr/>
        </p:nvGrpSpPr>
        <p:grpSpPr bwMode="auto">
          <a:xfrm>
            <a:off x="8547447" y="1503004"/>
            <a:ext cx="2627313" cy="1952625"/>
            <a:chOff x="1800" y="9067"/>
            <a:chExt cx="4137" cy="3076"/>
          </a:xfrm>
        </p:grpSpPr>
        <p:sp>
          <p:nvSpPr>
            <p:cNvPr id="2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800" y="9067"/>
              <a:ext cx="4137" cy="3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87" name="Picture 23" descr="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9" y="9147"/>
              <a:ext cx="3899" cy="2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3456" y="1159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Group 27"/>
          <p:cNvGrpSpPr>
            <a:grpSpLocks noChangeAspect="1"/>
          </p:cNvGrpSpPr>
          <p:nvPr/>
        </p:nvGrpSpPr>
        <p:grpSpPr bwMode="auto">
          <a:xfrm>
            <a:off x="462873" y="5157192"/>
            <a:ext cx="1743075" cy="1535113"/>
            <a:chOff x="1800" y="9564"/>
            <a:chExt cx="2746" cy="2418"/>
          </a:xfrm>
        </p:grpSpPr>
        <p:sp>
          <p:nvSpPr>
            <p:cNvPr id="24" name="AutoShape 30"/>
            <p:cNvSpPr>
              <a:spLocks noChangeAspect="1" noChangeArrowheads="1" noTextEdit="1"/>
            </p:cNvSpPr>
            <p:nvPr/>
          </p:nvSpPr>
          <p:spPr bwMode="auto">
            <a:xfrm>
              <a:off x="1800" y="9564"/>
              <a:ext cx="2746" cy="2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93" name="Picture 29" descr="1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" y="9608"/>
              <a:ext cx="2537" cy="1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2571" y="1145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0" y="19923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Group 34"/>
          <p:cNvGrpSpPr>
            <a:grpSpLocks noChangeAspect="1"/>
          </p:cNvGrpSpPr>
          <p:nvPr/>
        </p:nvGrpSpPr>
        <p:grpSpPr bwMode="auto">
          <a:xfrm>
            <a:off x="2671626" y="4988209"/>
            <a:ext cx="1979613" cy="1400175"/>
            <a:chOff x="1800" y="1459"/>
            <a:chExt cx="3118" cy="2205"/>
          </a:xfrm>
        </p:grpSpPr>
        <p:sp>
          <p:nvSpPr>
            <p:cNvPr id="29" name="AutoShape 37"/>
            <p:cNvSpPr>
              <a:spLocks noChangeAspect="1" noChangeArrowheads="1" noTextEdit="1"/>
            </p:cNvSpPr>
            <p:nvPr/>
          </p:nvSpPr>
          <p:spPr bwMode="auto">
            <a:xfrm>
              <a:off x="1800" y="1459"/>
              <a:ext cx="3118" cy="2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00" name="Picture 36" descr="1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" y="1501"/>
              <a:ext cx="2928" cy="1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5"/>
            <p:cNvSpPr txBox="1">
              <a:spLocks noChangeArrowheads="1"/>
            </p:cNvSpPr>
            <p:nvPr/>
          </p:nvSpPr>
          <p:spPr bwMode="auto">
            <a:xfrm>
              <a:off x="2653" y="327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0" y="18573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562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1052736"/>
            <a:ext cx="1159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Step18</a:t>
            </a:r>
            <a:r>
              <a:rPr lang="zh-CN" altLang="zh-CN" sz="1400" dirty="0"/>
              <a:t>】选择“椭圆形工具”绘制正圆，如图</a:t>
            </a:r>
            <a:r>
              <a:rPr lang="en-US" altLang="zh-CN" sz="1400" dirty="0"/>
              <a:t>9-70</a:t>
            </a:r>
            <a:r>
              <a:rPr lang="zh-CN" altLang="zh-CN" sz="1400" dirty="0"/>
              <a:t>所示。选择“交互式工具”按快捷键</a:t>
            </a:r>
            <a:r>
              <a:rPr lang="en-US" altLang="zh-CN" sz="1400" dirty="0"/>
              <a:t>F11</a:t>
            </a:r>
            <a:r>
              <a:rPr lang="zh-CN" altLang="zh-CN" sz="1400" dirty="0"/>
              <a:t>打开“编辑填充”对话框，参数设置如图</a:t>
            </a:r>
            <a:r>
              <a:rPr lang="en-US" altLang="zh-CN" sz="1400" dirty="0"/>
              <a:t>9-71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9-72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81884" y="1613192"/>
            <a:ext cx="2954338" cy="1749425"/>
            <a:chOff x="1800" y="2089"/>
            <a:chExt cx="4652" cy="2756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2089"/>
              <a:ext cx="4652" cy="27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291" name="Picture 3" descr="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8" y="2129"/>
              <a:ext cx="4474" cy="2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560" y="444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2066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3434879" y="1421789"/>
            <a:ext cx="3396811" cy="1894191"/>
            <a:chOff x="1800" y="4875"/>
            <a:chExt cx="7071" cy="3942"/>
          </a:xfrm>
        </p:grpSpPr>
        <p:sp>
          <p:nvSpPr>
            <p:cNvPr id="1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4875"/>
              <a:ext cx="7071" cy="3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298" name="Picture 10" descr="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0" y="4916"/>
              <a:ext cx="6812" cy="3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4782" y="837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9606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5"/>
          <p:cNvGrpSpPr>
            <a:grpSpLocks noChangeAspect="1"/>
          </p:cNvGrpSpPr>
          <p:nvPr/>
        </p:nvGrpSpPr>
        <p:grpSpPr bwMode="auto">
          <a:xfrm>
            <a:off x="7035279" y="1443329"/>
            <a:ext cx="2868613" cy="1919288"/>
            <a:chOff x="1800" y="9081"/>
            <a:chExt cx="4517" cy="3023"/>
          </a:xfrm>
        </p:grpSpPr>
        <p:sp>
          <p:nvSpPr>
            <p:cNvPr id="15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9081"/>
              <a:ext cx="4517" cy="3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05" name="Picture 17" descr="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" y="9141"/>
              <a:ext cx="4350" cy="2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3513" y="1162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23764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8535" y="3645024"/>
            <a:ext cx="115932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Step19</a:t>
            </a:r>
            <a:r>
              <a:rPr lang="zh-CN" altLang="zh-CN" sz="1400" dirty="0"/>
              <a:t>】选择“文字工具”输入“精品礼盒”字样，字体为宋体，填充色，轮廓色均为白色，并选择“投影工具”为文字添加投影效果，如图</a:t>
            </a:r>
            <a:r>
              <a:rPr lang="en-US" altLang="zh-CN" sz="1400" dirty="0"/>
              <a:t>9-73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Step20</a:t>
            </a:r>
            <a:r>
              <a:rPr lang="zh-CN" altLang="zh-CN" sz="1400" dirty="0"/>
              <a:t>】选择“文字工具”输入“苏州印象”字样，填充色轮廓色均为（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59</a:t>
            </a:r>
            <a:r>
              <a:rPr lang="zh-CN" altLang="zh-CN" sz="1400" dirty="0"/>
              <a:t>、</a:t>
            </a:r>
            <a:r>
              <a:rPr lang="en-US" altLang="zh-CN" sz="1400" dirty="0"/>
              <a:t>96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53</a:t>
            </a:r>
            <a:r>
              <a:rPr lang="zh-CN" altLang="zh-CN" sz="1400" dirty="0"/>
              <a:t>）并适当调整文字位置，如图</a:t>
            </a:r>
            <a:r>
              <a:rPr lang="en-US" altLang="zh-CN" sz="1400" dirty="0"/>
              <a:t>9-74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Step21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印章”素材，拖动到苏字右边，适当变形，并选择“文字工具”输入“印象”字体为黑体，填充色为白色，无轮廓色，如图</a:t>
            </a:r>
            <a:r>
              <a:rPr lang="en-US" altLang="zh-CN" sz="1400" dirty="0"/>
              <a:t>9-75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Group 22"/>
          <p:cNvGrpSpPr>
            <a:grpSpLocks noChangeAspect="1"/>
          </p:cNvGrpSpPr>
          <p:nvPr/>
        </p:nvGrpSpPr>
        <p:grpSpPr bwMode="auto">
          <a:xfrm>
            <a:off x="10203631" y="1554510"/>
            <a:ext cx="1522413" cy="1627188"/>
            <a:chOff x="1800" y="1473"/>
            <a:chExt cx="2398" cy="2562"/>
          </a:xfrm>
        </p:grpSpPr>
        <p:sp>
          <p:nvSpPr>
            <p:cNvPr id="21" name="AutoShape 25"/>
            <p:cNvSpPr>
              <a:spLocks noChangeAspect="1" noChangeArrowheads="1" noTextEdit="1"/>
            </p:cNvSpPr>
            <p:nvPr/>
          </p:nvSpPr>
          <p:spPr bwMode="auto">
            <a:xfrm>
              <a:off x="1800" y="1473"/>
              <a:ext cx="2398" cy="2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12" name="Picture 24" descr="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1571"/>
              <a:ext cx="2157" cy="1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2398" y="352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3" name="Rectangle 28"/>
          <p:cNvSpPr>
            <a:spLocks noChangeArrowheads="1"/>
          </p:cNvSpPr>
          <p:nvPr/>
        </p:nvSpPr>
        <p:spPr bwMode="auto">
          <a:xfrm>
            <a:off x="0" y="20843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4" name="Group 33"/>
          <p:cNvGrpSpPr>
            <a:grpSpLocks noChangeAspect="1"/>
          </p:cNvGrpSpPr>
          <p:nvPr/>
        </p:nvGrpSpPr>
        <p:grpSpPr bwMode="auto">
          <a:xfrm>
            <a:off x="999649" y="4814575"/>
            <a:ext cx="2005013" cy="1827213"/>
            <a:chOff x="1800" y="2183"/>
            <a:chExt cx="3158" cy="2878"/>
          </a:xfrm>
        </p:grpSpPr>
        <p:sp>
          <p:nvSpPr>
            <p:cNvPr id="25" name="AutoShape 36"/>
            <p:cNvSpPr>
              <a:spLocks noChangeAspect="1" noChangeArrowheads="1" noTextEdit="1"/>
            </p:cNvSpPr>
            <p:nvPr/>
          </p:nvSpPr>
          <p:spPr bwMode="auto">
            <a:xfrm>
              <a:off x="1800" y="2183"/>
              <a:ext cx="3158" cy="2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23" name="Picture 35" descr="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" y="2249"/>
              <a:ext cx="2984" cy="2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4"/>
            <p:cNvSpPr txBox="1">
              <a:spLocks noChangeArrowheads="1"/>
            </p:cNvSpPr>
            <p:nvPr/>
          </p:nvSpPr>
          <p:spPr bwMode="auto">
            <a:xfrm>
              <a:off x="2825" y="464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7" name="Group 29"/>
          <p:cNvGrpSpPr>
            <a:grpSpLocks noChangeAspect="1"/>
          </p:cNvGrpSpPr>
          <p:nvPr/>
        </p:nvGrpSpPr>
        <p:grpSpPr bwMode="auto">
          <a:xfrm>
            <a:off x="4809074" y="4717755"/>
            <a:ext cx="1951038" cy="1824037"/>
            <a:chOff x="1800" y="6097"/>
            <a:chExt cx="3073" cy="2873"/>
          </a:xfrm>
        </p:grpSpPr>
        <p:sp>
          <p:nvSpPr>
            <p:cNvPr id="28" name="AutoShape 32"/>
            <p:cNvSpPr>
              <a:spLocks noChangeAspect="1" noChangeArrowheads="1" noTextEdit="1"/>
            </p:cNvSpPr>
            <p:nvPr/>
          </p:nvSpPr>
          <p:spPr bwMode="auto">
            <a:xfrm>
              <a:off x="1800" y="6097"/>
              <a:ext cx="3073" cy="2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19" name="Picture 31" descr="2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1" y="6162"/>
              <a:ext cx="2669" cy="2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2783" y="853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0" y="22844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320" name="Rectangle 41"/>
          <p:cNvSpPr>
            <a:spLocks noChangeArrowheads="1"/>
          </p:cNvSpPr>
          <p:nvPr/>
        </p:nvSpPr>
        <p:spPr bwMode="auto">
          <a:xfrm>
            <a:off x="0" y="41084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62860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535" y="908720"/>
            <a:ext cx="118598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Step22</a:t>
            </a:r>
            <a:r>
              <a:rPr lang="zh-CN" altLang="zh-CN" sz="1400" dirty="0" smtClean="0"/>
              <a:t>】选择“文字工具”输入“上有天堂下有苏杭”字样，字体设置为宋体，填充色和轮廓色均为“印章”颜色，用“滴管工具”吸取，如图</a:t>
            </a:r>
            <a:r>
              <a:rPr lang="en-US" altLang="zh-CN" sz="1400" dirty="0" smtClean="0"/>
              <a:t>9-76</a:t>
            </a:r>
            <a:r>
              <a:rPr lang="zh-CN" altLang="zh-CN" sz="1400" dirty="0" smtClean="0"/>
              <a:t>所示。</a:t>
            </a:r>
          </a:p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Step23</a:t>
            </a:r>
            <a:r>
              <a:rPr lang="zh-CN" altLang="zh-CN" sz="1400" dirty="0" smtClean="0"/>
              <a:t>】选择“文字工具”输入诗词“自作新词韵最娇，小红低唱我吹箫。曲终过尽松陵路，回首烟波十四桥。”字样，字体为楷体，填充色和轮廓色均为黑色，如图</a:t>
            </a:r>
            <a:r>
              <a:rPr lang="en-US" altLang="zh-CN" sz="1400" dirty="0" smtClean="0"/>
              <a:t>9-77</a:t>
            </a:r>
            <a:r>
              <a:rPr lang="zh-CN" altLang="zh-CN" sz="1400" dirty="0" smtClean="0"/>
              <a:t>所示。</a:t>
            </a:r>
            <a:endParaRPr lang="zh-CN" altLang="en-US" sz="14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197505" y="1862827"/>
            <a:ext cx="962649" cy="990109"/>
            <a:chOff x="1800" y="7149"/>
            <a:chExt cx="3154" cy="3245"/>
          </a:xfrm>
        </p:grpSpPr>
        <p:sp>
          <p:nvSpPr>
            <p:cNvPr id="4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00" y="7149"/>
              <a:ext cx="3154" cy="3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19" name="Picture 7" descr="2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1" y="7212"/>
              <a:ext cx="2986" cy="2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2826" y="996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2754781" y="1853277"/>
            <a:ext cx="956513" cy="869373"/>
            <a:chOff x="4954" y="7336"/>
            <a:chExt cx="3539" cy="3217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4954" y="7336"/>
              <a:ext cx="3539" cy="3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15" name="Picture 3" descr="2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1" y="7397"/>
              <a:ext cx="3275" cy="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6182" y="1010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25177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45608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7582" y="2982913"/>
            <a:ext cx="1166318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Step24</a:t>
            </a:r>
            <a:r>
              <a:rPr lang="zh-CN" altLang="zh-CN" sz="1400" dirty="0"/>
              <a:t>】将“苏州印象”及“印章”选中并且编组，按属性栏“镜像”按钮，调整位置，得到如图</a:t>
            </a:r>
            <a:r>
              <a:rPr lang="en-US" altLang="zh-CN" sz="1400" dirty="0"/>
              <a:t>9-78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Step25</a:t>
            </a:r>
            <a:r>
              <a:rPr lang="zh-CN" altLang="zh-CN" sz="1400" dirty="0"/>
              <a:t>】选择“文字工具”输入苏州美食介绍“阳澄湖大闸蟹</a:t>
            </a:r>
          </a:p>
          <a:p>
            <a:r>
              <a:rPr lang="en-US" altLang="zh-CN" sz="1400" dirty="0"/>
              <a:t>        </a:t>
            </a:r>
            <a:r>
              <a:rPr lang="zh-CN" altLang="zh-CN" sz="1400" dirty="0"/>
              <a:t>又名金爪蟹。产于江苏昆山。蟹身不沾泥，俗称清水大蟹，体大膘肥，青壳白肚，金爪黄毛。肉质膏腻，十肢矫健，置于玻璃板上能迅速爬行。每逢金风送爽、菊花盛开之时，正是金爪蟹上市的旺季。农历</a:t>
            </a:r>
            <a:r>
              <a:rPr lang="en-US" altLang="zh-CN" sz="1400" dirty="0"/>
              <a:t>9</a:t>
            </a:r>
            <a:r>
              <a:rPr lang="zh-CN" altLang="zh-CN" sz="1400" dirty="0"/>
              <a:t>月的雌蟹、</a:t>
            </a:r>
            <a:r>
              <a:rPr lang="en-US" altLang="zh-CN" sz="1400" dirty="0"/>
              <a:t>10</a:t>
            </a:r>
            <a:r>
              <a:rPr lang="zh-CN" altLang="zh-CN" sz="1400" dirty="0"/>
              <a:t>月的雄蟹，性腺发育最佳。煮熟凝结，雌者成金黄色，雄者如白玉状，滋味鲜美。</a:t>
            </a:r>
          </a:p>
          <a:p>
            <a:r>
              <a:rPr lang="zh-CN" altLang="zh-CN" sz="1400" dirty="0"/>
              <a:t>　　阳澄湖清水大闸蟹，个大体肥，一般三只重</a:t>
            </a:r>
            <a:r>
              <a:rPr lang="en-US" altLang="zh-CN" sz="1400" dirty="0"/>
              <a:t>500</a:t>
            </a:r>
            <a:r>
              <a:rPr lang="zh-CN" altLang="zh-CN" sz="1400" dirty="0"/>
              <a:t>克，大者只重</a:t>
            </a:r>
            <a:r>
              <a:rPr lang="en-US" altLang="zh-CN" sz="1400" dirty="0"/>
              <a:t>250</a:t>
            </a:r>
            <a:r>
              <a:rPr lang="zh-CN" altLang="zh-CN" sz="1400" dirty="0"/>
              <a:t>克以上，最大者可达</a:t>
            </a:r>
            <a:r>
              <a:rPr lang="en-US" altLang="zh-CN" sz="1400" dirty="0"/>
              <a:t>500</a:t>
            </a:r>
            <a:r>
              <a:rPr lang="zh-CN" altLang="zh-CN" sz="1400" dirty="0"/>
              <a:t>克，青背白肚金爪黄毛，十肢矫健，蟹肉丰满，营养丰富。自古以来，阳澄湖大闸蟹即令无数食客为之倾倒，是享誉中国的名牌产品。章太炎夫人汤国黎女士有诗曰：“不是阳澄蟹味好，此生何必住苏州。”</a:t>
            </a:r>
          </a:p>
          <a:p>
            <a:r>
              <a:rPr lang="zh-CN" altLang="zh-CN" sz="1400" dirty="0"/>
              <a:t>新毛芋艿</a:t>
            </a:r>
          </a:p>
          <a:p>
            <a:r>
              <a:rPr lang="en-US" altLang="zh-CN" sz="1400" dirty="0"/>
              <a:t>        </a:t>
            </a:r>
            <a:r>
              <a:rPr lang="zh-CN" altLang="zh-CN" sz="1400" dirty="0"/>
              <a:t>新毛芋艿是江苏省苏州市太仓市的特产。新毛香籽芋是著名地方品种，以其香味纯、质地糯、品质优的特色，深受上海、浙江和江苏等国内市场的欢迎。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zh-CN" altLang="zh-CN" sz="1400" dirty="0"/>
              <a:t>　　新毛芋艿是太仓的传统农产品，经新毛区农户通过对本地品种改良、系统选育而成的“新毛”香籽芋是著名地方品种，以其香味纯、质地糯、品质优的特色，深受上海、浙江和江苏等国内市场的欢迎。</a:t>
            </a:r>
            <a:r>
              <a:rPr lang="en-US" altLang="zh-CN" sz="1400" dirty="0"/>
              <a:t> </a:t>
            </a:r>
            <a:endParaRPr lang="zh-CN" altLang="zh-CN" sz="1400" dirty="0"/>
          </a:p>
          <a:p>
            <a:r>
              <a:rPr lang="zh-CN" altLang="zh-CN" sz="1400" dirty="0"/>
              <a:t>芋艿营养价值很高，含有各种营养成分，主要是含有丰富的碳水化合物，每</a:t>
            </a:r>
            <a:r>
              <a:rPr lang="en-US" altLang="zh-CN" sz="1400" dirty="0"/>
              <a:t>100</a:t>
            </a:r>
            <a:r>
              <a:rPr lang="zh-CN" altLang="zh-CN" sz="1400" dirty="0"/>
              <a:t>克中含淀粉</a:t>
            </a:r>
            <a:r>
              <a:rPr lang="en-US" altLang="zh-CN" sz="1400" dirty="0"/>
              <a:t>17.5</a:t>
            </a:r>
            <a:r>
              <a:rPr lang="zh-CN" altLang="zh-CN" sz="1400" dirty="0"/>
              <a:t>克，蛋白质</a:t>
            </a:r>
            <a:r>
              <a:rPr lang="en-US" altLang="zh-CN" sz="1400" dirty="0"/>
              <a:t>2.2</a:t>
            </a:r>
            <a:r>
              <a:rPr lang="zh-CN" altLang="zh-CN" sz="1400" dirty="0"/>
              <a:t>克，比一般蔬菜高，因而芋头既可当粮食，又可做蔬菜，是老幼皆宜的滋补品，秋补素食一宝。芋艿还富含蛋白质、钙、铁、维生素</a:t>
            </a:r>
            <a:r>
              <a:rPr lang="en-US" altLang="zh-CN" sz="1400" dirty="0"/>
              <a:t>C</a:t>
            </a:r>
            <a:r>
              <a:rPr lang="zh-CN" altLang="zh-CN" sz="1400" dirty="0"/>
              <a:t>、维生素</a:t>
            </a:r>
            <a:r>
              <a:rPr lang="en-US" altLang="zh-CN" sz="1400" dirty="0"/>
              <a:t>B1</a:t>
            </a:r>
            <a:r>
              <a:rPr lang="zh-CN" altLang="zh-CN" sz="1400" dirty="0"/>
              <a:t>、维生素</a:t>
            </a:r>
            <a:r>
              <a:rPr lang="en-US" altLang="zh-CN" sz="1400" dirty="0"/>
              <a:t>B2</a:t>
            </a:r>
            <a:r>
              <a:rPr lang="zh-CN" altLang="zh-CN" sz="1400" dirty="0"/>
              <a:t>等多种成分。祖国医学认为，芋艿性甘、辛、平，入肠、胃，具有益胃、宽肠、补中益肝肾、添精益髓等功效。对辅助治疗大便干结、甲状腺肿大、乳腺炎、急性关节炎等病症有一定作用。”字样，并进行镜像翻转，效果如图</a:t>
            </a:r>
            <a:r>
              <a:rPr lang="en-US" altLang="zh-CN" sz="1400" dirty="0"/>
              <a:t>9-79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807743" y="1834991"/>
            <a:ext cx="968745" cy="947310"/>
            <a:chOff x="3919" y="11148"/>
            <a:chExt cx="4068" cy="3977"/>
          </a:xfrm>
        </p:grpSpPr>
        <p:sp>
          <p:nvSpPr>
            <p:cNvPr id="1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3919" y="11148"/>
              <a:ext cx="4068" cy="39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28" name="Picture 16" descr="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3" y="11148"/>
              <a:ext cx="4024" cy="3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5375" y="14734"/>
              <a:ext cx="1098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29829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153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31114" y="980728"/>
            <a:ext cx="3541713" cy="2190750"/>
            <a:chOff x="2220" y="8015"/>
            <a:chExt cx="5578" cy="3451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220" y="8015"/>
              <a:ext cx="5578" cy="3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39" name="Picture 3" descr="2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4" y="8076"/>
              <a:ext cx="5541" cy="2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4413" y="1094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26479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635" y="3064024"/>
            <a:ext cx="111351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Step26</a:t>
            </a:r>
            <a:r>
              <a:rPr lang="zh-CN" altLang="zh-CN" sz="1400" dirty="0"/>
              <a:t>】将最初绘制的正方形右击解锁删除，得到最终礼品包装盒展开图，如图</a:t>
            </a:r>
            <a:r>
              <a:rPr lang="en-US" altLang="zh-CN" sz="1400" dirty="0"/>
              <a:t>9-80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8314803" y="2492896"/>
            <a:ext cx="3328988" cy="3367088"/>
            <a:chOff x="3332" y="1443"/>
            <a:chExt cx="5242" cy="5302"/>
          </a:xfrm>
        </p:grpSpPr>
        <p:sp>
          <p:nvSpPr>
            <p:cNvPr id="1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332" y="1443"/>
              <a:ext cx="5242" cy="5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46" name="Picture 10" descr="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2" y="1443"/>
              <a:ext cx="5242" cy="4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5378" y="6284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9-80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38242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98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43" y="1196752"/>
            <a:ext cx="109452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课后</a:t>
            </a:r>
            <a:r>
              <a:rPr lang="zh-CN" altLang="zh-CN" b="1" dirty="0" smtClean="0"/>
              <a:t>作业</a:t>
            </a:r>
            <a:endParaRPr lang="en-US" altLang="zh-CN" b="1" dirty="0" smtClean="0"/>
          </a:p>
          <a:p>
            <a:r>
              <a:rPr lang="zh-CN" altLang="zh-CN" dirty="0"/>
              <a:t>一、填空题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、为段落文本添加项目符号时，该项目符号可以定义的内容有</a:t>
            </a:r>
            <a:r>
              <a:rPr lang="en-US" altLang="zh-CN" dirty="0"/>
              <a:t>________</a:t>
            </a:r>
            <a:r>
              <a:rPr lang="zh-CN" altLang="zh-CN" dirty="0"/>
              <a:t>、</a:t>
            </a:r>
            <a:r>
              <a:rPr lang="en-US" altLang="zh-CN" dirty="0"/>
              <a:t>________</a:t>
            </a:r>
            <a:r>
              <a:rPr lang="zh-CN" altLang="zh-CN" dirty="0"/>
              <a:t>、</a:t>
            </a:r>
            <a:r>
              <a:rPr lang="en-US" altLang="zh-CN" dirty="0"/>
              <a:t>________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dirty="0" err="1"/>
              <a:t>CorelDRAW</a:t>
            </a:r>
            <a:r>
              <a:rPr lang="en-US" altLang="zh-CN" dirty="0"/>
              <a:t> X7</a:t>
            </a:r>
            <a:r>
              <a:rPr lang="zh-CN" altLang="zh-CN" dirty="0"/>
              <a:t>中文字类型有</a:t>
            </a:r>
            <a:r>
              <a:rPr lang="en-US" altLang="zh-CN" dirty="0"/>
              <a:t>________</a:t>
            </a:r>
            <a:r>
              <a:rPr lang="zh-CN" altLang="zh-CN" dirty="0"/>
              <a:t>、</a:t>
            </a:r>
            <a:r>
              <a:rPr lang="en-US" altLang="zh-CN" dirty="0"/>
              <a:t>________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、设置字体大小的快捷键有</a:t>
            </a:r>
            <a:r>
              <a:rPr lang="en-US" altLang="zh-CN" dirty="0"/>
              <a:t>________</a:t>
            </a:r>
            <a:r>
              <a:rPr lang="zh-CN" altLang="zh-CN" dirty="0"/>
              <a:t>、</a:t>
            </a:r>
            <a:r>
              <a:rPr lang="en-US" altLang="zh-CN" dirty="0"/>
              <a:t>________</a:t>
            </a:r>
            <a:r>
              <a:rPr lang="zh-CN" altLang="zh-CN" dirty="0"/>
              <a:t>、</a:t>
            </a:r>
            <a:r>
              <a:rPr lang="en-US" altLang="zh-CN" dirty="0"/>
              <a:t>________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二、选择题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、对美工文字使用封套，结果是</a:t>
            </a:r>
            <a:r>
              <a:rPr lang="en-US" altLang="zh-CN" dirty="0"/>
              <a:t>_______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A</a:t>
            </a:r>
            <a:r>
              <a:rPr lang="zh-CN" altLang="zh-CN" dirty="0"/>
              <a:t>、美工文本转为段落文本</a:t>
            </a:r>
            <a:r>
              <a:rPr lang="en-US" altLang="zh-CN" dirty="0"/>
              <a:t>   B</a:t>
            </a:r>
            <a:r>
              <a:rPr lang="zh-CN" altLang="zh-CN" dirty="0"/>
              <a:t>、文字转为曲线</a:t>
            </a:r>
            <a:r>
              <a:rPr lang="en-US" altLang="zh-CN" dirty="0"/>
              <a:t>  C</a:t>
            </a:r>
            <a:r>
              <a:rPr lang="zh-CN" altLang="zh-CN" dirty="0"/>
              <a:t>、文字形状改变 </a:t>
            </a:r>
            <a:r>
              <a:rPr lang="en-US" altLang="zh-CN" dirty="0"/>
              <a:t> D</a:t>
            </a:r>
            <a:r>
              <a:rPr lang="zh-CN" altLang="zh-CN" dirty="0"/>
              <a:t>、没有作用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、在</a:t>
            </a:r>
            <a:r>
              <a:rPr lang="en-US" altLang="zh-CN" dirty="0" err="1"/>
              <a:t>CorelDRAW</a:t>
            </a:r>
            <a:r>
              <a:rPr lang="en-US" altLang="zh-CN" dirty="0"/>
              <a:t> X7</a:t>
            </a:r>
            <a:r>
              <a:rPr lang="zh-CN" altLang="zh-CN" dirty="0"/>
              <a:t>中使用</a:t>
            </a:r>
            <a:r>
              <a:rPr lang="en-US" altLang="zh-CN" dirty="0"/>
              <a:t>{}</a:t>
            </a:r>
            <a:r>
              <a:rPr lang="zh-CN" altLang="zh-CN" dirty="0"/>
              <a:t>“转换为位图”会造成</a:t>
            </a:r>
            <a:r>
              <a:rPr lang="en-US" altLang="zh-CN" dirty="0"/>
              <a:t>_______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A</a:t>
            </a:r>
            <a:r>
              <a:rPr lang="zh-CN" altLang="zh-CN" dirty="0"/>
              <a:t>、分辨率损失</a:t>
            </a:r>
            <a:r>
              <a:rPr lang="en-US" altLang="zh-CN" dirty="0"/>
              <a:t>     B</a:t>
            </a:r>
            <a:r>
              <a:rPr lang="zh-CN" altLang="zh-CN" dirty="0"/>
              <a:t>、图像大小损失</a:t>
            </a:r>
            <a:r>
              <a:rPr lang="en-US" altLang="zh-CN" dirty="0"/>
              <a:t>    C</a:t>
            </a:r>
            <a:r>
              <a:rPr lang="zh-CN" altLang="zh-CN" dirty="0"/>
              <a:t>、色彩损失</a:t>
            </a:r>
            <a:r>
              <a:rPr lang="en-US" altLang="zh-CN" dirty="0"/>
              <a:t>    D</a:t>
            </a:r>
            <a:r>
              <a:rPr lang="zh-CN" altLang="zh-CN" dirty="0"/>
              <a:t>、什么都不损失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、“位图色彩遮罩”命令在</a:t>
            </a:r>
            <a:r>
              <a:rPr lang="en-US" altLang="zh-CN" dirty="0"/>
              <a:t>_______</a:t>
            </a:r>
            <a:r>
              <a:rPr lang="zh-CN" altLang="zh-CN" dirty="0"/>
              <a:t>菜单里。</a:t>
            </a:r>
          </a:p>
          <a:p>
            <a:r>
              <a:rPr lang="en-US" altLang="zh-CN" dirty="0"/>
              <a:t>A</a:t>
            </a:r>
            <a:r>
              <a:rPr lang="zh-CN" altLang="zh-CN" dirty="0"/>
              <a:t>、颜色</a:t>
            </a:r>
            <a:r>
              <a:rPr lang="en-US" altLang="zh-CN" dirty="0"/>
              <a:t>           B</a:t>
            </a:r>
            <a:r>
              <a:rPr lang="zh-CN" altLang="zh-CN" dirty="0"/>
              <a:t>、版面</a:t>
            </a:r>
            <a:r>
              <a:rPr lang="en-US" altLang="zh-CN" dirty="0"/>
              <a:t>            C</a:t>
            </a:r>
            <a:r>
              <a:rPr lang="zh-CN" altLang="zh-CN" dirty="0"/>
              <a:t>、位图</a:t>
            </a:r>
            <a:r>
              <a:rPr lang="en-US" altLang="zh-CN" dirty="0"/>
              <a:t>        D</a:t>
            </a:r>
            <a:r>
              <a:rPr lang="zh-CN" altLang="zh-CN" dirty="0"/>
              <a:t>、调整</a:t>
            </a:r>
          </a:p>
          <a:p>
            <a:r>
              <a:rPr lang="zh-CN" altLang="zh-CN" dirty="0"/>
              <a:t>三、操作题</a:t>
            </a:r>
          </a:p>
          <a:p>
            <a:r>
              <a:rPr lang="zh-CN" altLang="zh-CN" dirty="0"/>
              <a:t>制作“甜点招贴”，如图</a:t>
            </a:r>
            <a:r>
              <a:rPr lang="en-US" altLang="zh-CN" dirty="0"/>
              <a:t>9-82</a:t>
            </a:r>
            <a:r>
              <a:rPr lang="zh-CN" altLang="zh-CN" dirty="0"/>
              <a:t>所示：（提示：使用“矩形工具”、“透明工具”、“文字工具”等完成甜点招贴绘制。）</a:t>
            </a:r>
            <a:endParaRPr lang="en-US" altLang="zh-CN" b="1" dirty="0" smtClean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10188575" y="1196752"/>
            <a:ext cx="2009775" cy="3043238"/>
            <a:chOff x="3546" y="1514"/>
            <a:chExt cx="3166" cy="4792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546" y="1514"/>
              <a:ext cx="3166" cy="4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363" name="Picture 3" descr="拓展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2" y="1594"/>
              <a:ext cx="2933" cy="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4498" y="574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9-82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35004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616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绘制和编辑图形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903" y="2348879"/>
            <a:ext cx="92170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祝同学们学有所成</a:t>
            </a:r>
            <a:endParaRPr lang="en-US" altLang="zh-CN" sz="5400" dirty="0" smtClean="0"/>
          </a:p>
          <a:p>
            <a:pPr algn="ctr"/>
            <a:r>
              <a:rPr lang="zh-CN" altLang="en-US" sz="8800" dirty="0" smtClean="0"/>
              <a:t>再 见！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36313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案例设计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4155559" y="2708921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zh-CN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制作房地产广告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>
                <a:solidFill>
                  <a:schemeClr val="bg1"/>
                </a:solidFill>
              </a:rPr>
              <a:t>二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绘制和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编辑图形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235079" y="44998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案例制作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项目六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6303" y="285021"/>
            <a:ext cx="1114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编辑文本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1100" dirty="0"/>
              <a:t>制作礼品包装盒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0647" y="1484784"/>
            <a:ext cx="90230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pPr>
              <a:spcAft>
                <a:spcPts val="2400"/>
              </a:spcAft>
            </a:pPr>
            <a:r>
              <a:rPr lang="zh-CN" altLang="zh-CN" dirty="0"/>
              <a:t>在“制作房地产广告”的制作过程中，通过文字线条生动的对比关系达到良好的视觉传达效果，通过对图形、文字、色彩的综合运用制作完成房地产广告。主要知识点【透明度】、【线性渐变】、【文字工具】、【形状工具】等命令进行房地产广告制作。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24231" y="314577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100" dirty="0"/>
              <a:t>制作房地产广告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100" dirty="0"/>
              <a:t>制作书籍封面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对角圆角矩形 10"/>
          <p:cNvSpPr/>
          <p:nvPr/>
        </p:nvSpPr>
        <p:spPr>
          <a:xfrm>
            <a:off x="7429497" y="286743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6303" y="285021"/>
            <a:ext cx="1114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编辑文本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7429497" y="32842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1100" dirty="0"/>
              <a:t>制作房地产广告</a:t>
            </a:r>
            <a:endParaRPr lang="zh-CN" altLang="en-US" sz="11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项目六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529" y="980728"/>
            <a:ext cx="7252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二、案例设计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44409" y="1556792"/>
            <a:ext cx="106993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准备阶段：对房地产公司进行前期调研，了解房地产开发商开发的楼盘所在位置，地理位置的优越性。</a:t>
            </a:r>
          </a:p>
          <a:p>
            <a:r>
              <a:rPr lang="zh-CN" altLang="zh-CN" dirty="0"/>
              <a:t>定位阶段：根据前期调研结果，出具初步策划方案，即宣传亮点，广告语等。</a:t>
            </a:r>
          </a:p>
          <a:p>
            <a:r>
              <a:rPr lang="zh-CN" altLang="zh-CN" dirty="0"/>
              <a:t>实施阶段：只有透彻了解项目后，再能制作出成功的广告作品，对楼盘分析，校区规划，设计特色，价格策略对症下药。</a:t>
            </a:r>
          </a:p>
          <a:p>
            <a:r>
              <a:rPr lang="zh-CN" altLang="zh-CN" dirty="0"/>
              <a:t>传播阶段：此时将设计好的电子稿件找到合适的广告公司进行批量印刷，张贴宣传工作。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6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10419655" y="285164"/>
            <a:ext cx="1335926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0647" y="285021"/>
            <a:ext cx="1925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/>
              <a:t>认识</a:t>
            </a:r>
            <a:r>
              <a:rPr lang="en-US" altLang="zh-CN" b="1" dirty="0" err="1"/>
              <a:t>Coreldraw</a:t>
            </a:r>
            <a:r>
              <a:rPr lang="en-US" altLang="zh-CN" b="1" dirty="0"/>
              <a:t> X7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8939713" y="338882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>
                <a:latin typeface="微软雅黑" pitchFamily="34" charset="-122"/>
                <a:ea typeface="微软雅黑" pitchFamily="34" charset="-122"/>
              </a:rPr>
              <a:t>绘制手机外观</a:t>
            </a:r>
          </a:p>
        </p:txBody>
      </p:sp>
      <p:sp>
        <p:nvSpPr>
          <p:cNvPr id="5" name="矩形 4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梦幻壁纸设计</a:t>
            </a: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1697" y="9807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三</a:t>
            </a:r>
            <a:r>
              <a:rPr lang="zh-CN" altLang="en-US" dirty="0" smtClean="0"/>
              <a:t>、</a:t>
            </a:r>
            <a:r>
              <a:rPr lang="zh-CN" altLang="en-US" dirty="0" smtClean="0"/>
              <a:t>案例制作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30903" y="1350060"/>
            <a:ext cx="104246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1.</a:t>
            </a:r>
            <a:r>
              <a:rPr lang="zh-CN" altLang="zh-CN" sz="1400" dirty="0"/>
              <a:t>制作背景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】新建空白文档，纸张尺寸为</a:t>
            </a:r>
            <a:r>
              <a:rPr lang="en-US" altLang="zh-CN" sz="1400" dirty="0"/>
              <a:t>A4</a:t>
            </a:r>
            <a:r>
              <a:rPr lang="zh-CN" altLang="zh-CN" sz="1400" dirty="0"/>
              <a:t>纸，页面方向为纵向。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】双击“矩形工具”创建一个与页面同等大小的矩形，然后选择“交互式填充工具”按</a:t>
            </a:r>
            <a:r>
              <a:rPr lang="en-US" altLang="zh-CN" sz="1400" dirty="0"/>
              <a:t>F11</a:t>
            </a:r>
            <a:r>
              <a:rPr lang="zh-CN" altLang="zh-CN" sz="1400" dirty="0"/>
              <a:t>弹出“编辑填充”对话框，进行参数设置，如图</a:t>
            </a:r>
            <a:r>
              <a:rPr lang="en-US" altLang="zh-CN" sz="1400" dirty="0"/>
              <a:t>9-2</a:t>
            </a:r>
            <a:r>
              <a:rPr lang="zh-CN" altLang="zh-CN" sz="1400" dirty="0"/>
              <a:t>所示，左边滑块数值如图</a:t>
            </a:r>
            <a:r>
              <a:rPr lang="en-US" altLang="zh-CN" sz="1400" dirty="0"/>
              <a:t>9-3</a:t>
            </a:r>
            <a:r>
              <a:rPr lang="zh-CN" altLang="zh-CN" sz="1400" dirty="0"/>
              <a:t>所示，右边滑块如图</a:t>
            </a:r>
            <a:r>
              <a:rPr lang="en-US" altLang="zh-CN" sz="1400" dirty="0"/>
              <a:t>9-4</a:t>
            </a:r>
            <a:r>
              <a:rPr lang="zh-CN" altLang="zh-CN" sz="1400" dirty="0"/>
              <a:t>所示，填充效果如图</a:t>
            </a:r>
            <a:r>
              <a:rPr lang="en-US" altLang="zh-CN" sz="1400" dirty="0"/>
              <a:t>9-5</a:t>
            </a:r>
            <a:r>
              <a:rPr lang="zh-CN" altLang="zh-CN" sz="1400" dirty="0"/>
              <a:t>所示，并去除轮廓色。</a:t>
            </a:r>
            <a:endParaRPr lang="zh-CN" altLang="en-US" sz="1400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Group 1"/>
          <p:cNvGrpSpPr>
            <a:grpSpLocks noChangeAspect="1"/>
          </p:cNvGrpSpPr>
          <p:nvPr/>
        </p:nvGrpSpPr>
        <p:grpSpPr bwMode="auto">
          <a:xfrm>
            <a:off x="1448339" y="2304167"/>
            <a:ext cx="2952939" cy="1728192"/>
            <a:chOff x="1800" y="1556"/>
            <a:chExt cx="6540" cy="3828"/>
          </a:xfrm>
        </p:grpSpPr>
        <p:sp>
          <p:nvSpPr>
            <p:cNvPr id="18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556"/>
              <a:ext cx="6540" cy="3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1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1626"/>
              <a:ext cx="6428" cy="3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4503" y="488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28876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2" name="Group 16"/>
          <p:cNvGrpSpPr>
            <a:grpSpLocks noChangeAspect="1"/>
          </p:cNvGrpSpPr>
          <p:nvPr/>
        </p:nvGrpSpPr>
        <p:grpSpPr bwMode="auto">
          <a:xfrm>
            <a:off x="4731024" y="2408897"/>
            <a:ext cx="1150846" cy="1573237"/>
            <a:chOff x="1800" y="1572"/>
            <a:chExt cx="2547" cy="3483"/>
          </a:xfrm>
        </p:grpSpPr>
        <p:sp>
          <p:nvSpPr>
            <p:cNvPr id="23" name="AutoShape 19"/>
            <p:cNvSpPr>
              <a:spLocks noChangeAspect="1" noChangeArrowheads="1" noTextEdit="1"/>
            </p:cNvSpPr>
            <p:nvPr/>
          </p:nvSpPr>
          <p:spPr bwMode="auto">
            <a:xfrm>
              <a:off x="1800" y="1572"/>
              <a:ext cx="2547" cy="3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66" name="Picture 18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1661"/>
              <a:ext cx="2311" cy="2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2513" y="4594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5" name="Group 12"/>
          <p:cNvGrpSpPr>
            <a:grpSpLocks noChangeAspect="1"/>
          </p:cNvGrpSpPr>
          <p:nvPr/>
        </p:nvGrpSpPr>
        <p:grpSpPr bwMode="auto">
          <a:xfrm>
            <a:off x="6099176" y="2347331"/>
            <a:ext cx="1024440" cy="1426574"/>
            <a:chOff x="1800" y="5283"/>
            <a:chExt cx="2547" cy="3548"/>
          </a:xfrm>
        </p:grpSpPr>
        <p:sp>
          <p:nvSpPr>
            <p:cNvPr id="26" name="AutoShape 15"/>
            <p:cNvSpPr>
              <a:spLocks noChangeAspect="1" noChangeArrowheads="1" noTextEdit="1"/>
            </p:cNvSpPr>
            <p:nvPr/>
          </p:nvSpPr>
          <p:spPr bwMode="auto">
            <a:xfrm>
              <a:off x="1800" y="5283"/>
              <a:ext cx="2547" cy="3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62" name="Picture 14" descr="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3" y="5347"/>
              <a:ext cx="2402" cy="3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2501" y="837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8" name="Group 8"/>
          <p:cNvGrpSpPr>
            <a:grpSpLocks noChangeAspect="1"/>
          </p:cNvGrpSpPr>
          <p:nvPr/>
        </p:nvGrpSpPr>
        <p:grpSpPr bwMode="auto">
          <a:xfrm>
            <a:off x="7539335" y="2284994"/>
            <a:ext cx="1133949" cy="1628720"/>
            <a:chOff x="1800" y="5335"/>
            <a:chExt cx="2394" cy="3440"/>
          </a:xfrm>
        </p:grpSpPr>
        <p:sp>
          <p:nvSpPr>
            <p:cNvPr id="29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00" y="5335"/>
              <a:ext cx="2394" cy="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8" name="Picture 10" descr="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5413"/>
              <a:ext cx="2204" cy="3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2485" y="8328"/>
              <a:ext cx="110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0" y="26685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0" y="49212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>
            <a:off x="0" y="71056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78504" y="4138087"/>
            <a:ext cx="105770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梦幻背景”，选择“透明度工具”进行如图</a:t>
            </a:r>
            <a:r>
              <a:rPr lang="en-US" altLang="zh-CN" sz="1400" dirty="0"/>
              <a:t>9-6</a:t>
            </a:r>
            <a:r>
              <a:rPr lang="zh-CN" altLang="zh-CN" sz="1400" dirty="0"/>
              <a:t>所示参数设置。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】将“梦幻背景”和“渐变背景”进行编组（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），执行“右击</a:t>
            </a:r>
            <a:r>
              <a:rPr lang="en-US" altLang="zh-CN" sz="1400" dirty="0"/>
              <a:t>-</a:t>
            </a:r>
            <a:r>
              <a:rPr lang="zh-CN" altLang="zh-CN" sz="1400" dirty="0"/>
              <a:t>锁定对象”对象周围出现八个锁子，避免以后误操作，效果如图</a:t>
            </a:r>
            <a:r>
              <a:rPr lang="en-US" altLang="zh-CN" sz="1400" dirty="0"/>
              <a:t>9-7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36" name="Group 31"/>
          <p:cNvGrpSpPr>
            <a:grpSpLocks noChangeAspect="1"/>
          </p:cNvGrpSpPr>
          <p:nvPr/>
        </p:nvGrpSpPr>
        <p:grpSpPr bwMode="auto">
          <a:xfrm>
            <a:off x="8817386" y="2373736"/>
            <a:ext cx="1180197" cy="1658624"/>
            <a:chOff x="1800" y="6164"/>
            <a:chExt cx="2602" cy="3658"/>
          </a:xfrm>
        </p:grpSpPr>
        <p:sp>
          <p:nvSpPr>
            <p:cNvPr id="37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800" y="6164"/>
              <a:ext cx="2602" cy="3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81" name="Picture 33" descr="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" y="6192"/>
              <a:ext cx="2401" cy="3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2"/>
            <p:cNvSpPr txBox="1">
              <a:spLocks noChangeArrowheads="1"/>
            </p:cNvSpPr>
            <p:nvPr/>
          </p:nvSpPr>
          <p:spPr bwMode="auto">
            <a:xfrm>
              <a:off x="2547" y="936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39" name="Group 27"/>
          <p:cNvGrpSpPr>
            <a:grpSpLocks noChangeAspect="1"/>
          </p:cNvGrpSpPr>
          <p:nvPr/>
        </p:nvGrpSpPr>
        <p:grpSpPr bwMode="auto">
          <a:xfrm>
            <a:off x="3165017" y="4851745"/>
            <a:ext cx="1297711" cy="1729893"/>
            <a:chOff x="1800" y="10006"/>
            <a:chExt cx="2793" cy="3723"/>
          </a:xfrm>
        </p:grpSpPr>
        <p:sp>
          <p:nvSpPr>
            <p:cNvPr id="40" name="AutoShape 30"/>
            <p:cNvSpPr>
              <a:spLocks noChangeAspect="1" noChangeArrowheads="1" noTextEdit="1"/>
            </p:cNvSpPr>
            <p:nvPr/>
          </p:nvSpPr>
          <p:spPr bwMode="auto">
            <a:xfrm>
              <a:off x="1800" y="10006"/>
              <a:ext cx="2793" cy="3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77" name="Picture 29" descr="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" y="10034"/>
              <a:ext cx="2629" cy="3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 Box 28"/>
            <p:cNvSpPr txBox="1">
              <a:spLocks noChangeArrowheads="1"/>
            </p:cNvSpPr>
            <p:nvPr/>
          </p:nvSpPr>
          <p:spPr bwMode="auto">
            <a:xfrm>
              <a:off x="2659" y="1327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3" name="Rectangle 3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0" y="27797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0" y="51435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13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82551" y="908720"/>
            <a:ext cx="11305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】选择“矩形工具”按住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键绘制正方形，轮廓色为（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69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）轮廓宽度为</a:t>
            </a:r>
            <a:r>
              <a:rPr lang="en-US" altLang="zh-CN" sz="1400" dirty="0"/>
              <a:t>0.5mm</a:t>
            </a:r>
            <a:r>
              <a:rPr lang="zh-CN" altLang="zh-CN" sz="1400" dirty="0"/>
              <a:t>，无填充色，并在属性栏设置旋转角度为</a:t>
            </a:r>
            <a:r>
              <a:rPr lang="en-US" altLang="zh-CN" sz="1400" dirty="0"/>
              <a:t>45</a:t>
            </a:r>
            <a:r>
              <a:rPr lang="zh-CN" altLang="zh-CN" sz="1400" dirty="0"/>
              <a:t>度。如图</a:t>
            </a:r>
            <a:r>
              <a:rPr lang="en-US" altLang="zh-CN" sz="1400" dirty="0"/>
              <a:t>9-8</a:t>
            </a:r>
            <a:r>
              <a:rPr lang="zh-CN" altLang="zh-CN" sz="1400" dirty="0"/>
              <a:t>所示。选择“挑选工具”正方形周围出现八个控制点，对正方形进行变形，如图</a:t>
            </a:r>
            <a:r>
              <a:rPr lang="en-US" altLang="zh-CN" sz="1400" dirty="0"/>
              <a:t>9-9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grpSp>
        <p:nvGrpSpPr>
          <p:cNvPr id="12" name="Group 5"/>
          <p:cNvGrpSpPr>
            <a:grpSpLocks noChangeAspect="1"/>
          </p:cNvGrpSpPr>
          <p:nvPr/>
        </p:nvGrpSpPr>
        <p:grpSpPr bwMode="auto">
          <a:xfrm>
            <a:off x="735738" y="1431941"/>
            <a:ext cx="1133933" cy="1073350"/>
            <a:chOff x="1800" y="10874"/>
            <a:chExt cx="2479" cy="2347"/>
          </a:xfrm>
        </p:grpSpPr>
        <p:sp>
          <p:nvSpPr>
            <p:cNvPr id="14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00" y="10874"/>
              <a:ext cx="2479" cy="2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79" name="Picture 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" y="10916"/>
              <a:ext cx="2279" cy="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2486" y="1280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7" name="Group 1"/>
          <p:cNvGrpSpPr>
            <a:grpSpLocks noChangeAspect="1"/>
          </p:cNvGrpSpPr>
          <p:nvPr/>
        </p:nvGrpSpPr>
        <p:grpSpPr bwMode="auto">
          <a:xfrm>
            <a:off x="2142698" y="1461068"/>
            <a:ext cx="1614488" cy="1044223"/>
            <a:chOff x="4277" y="10950"/>
            <a:chExt cx="3729" cy="2413"/>
          </a:xfrm>
        </p:grpSpPr>
        <p:sp>
          <p:nvSpPr>
            <p:cNvPr id="18" name="AutoShape 4"/>
            <p:cNvSpPr>
              <a:spLocks noChangeAspect="1" noChangeArrowheads="1" noTextEdit="1"/>
            </p:cNvSpPr>
            <p:nvPr/>
          </p:nvSpPr>
          <p:spPr bwMode="auto">
            <a:xfrm>
              <a:off x="4277" y="10950"/>
              <a:ext cx="3729" cy="2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75" name="Picture 3" descr="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0" y="11031"/>
              <a:ext cx="3090" cy="1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5576" y="1293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0" y="194786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0" y="34798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954" y="2689957"/>
            <a:ext cx="112532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】将该矩形向右复制</a:t>
            </a:r>
            <a:r>
              <a:rPr lang="en-US" altLang="zh-CN" sz="1400" dirty="0"/>
              <a:t>5</a:t>
            </a:r>
            <a:r>
              <a:rPr lang="zh-CN" altLang="zh-CN" sz="1400" dirty="0"/>
              <a:t>个，将六个平行在四边形选中进行群组，如图</a:t>
            </a:r>
            <a:r>
              <a:rPr lang="en-US" altLang="zh-CN" sz="1400" dirty="0"/>
              <a:t>9-10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7" name="Group 14"/>
          <p:cNvGrpSpPr>
            <a:grpSpLocks noChangeAspect="1"/>
          </p:cNvGrpSpPr>
          <p:nvPr/>
        </p:nvGrpSpPr>
        <p:grpSpPr bwMode="auto">
          <a:xfrm>
            <a:off x="3757186" y="1477560"/>
            <a:ext cx="1716245" cy="1011238"/>
            <a:chOff x="2088" y="13747"/>
            <a:chExt cx="5452" cy="1593"/>
          </a:xfrm>
        </p:grpSpPr>
        <p:sp>
          <p:nvSpPr>
            <p:cNvPr id="28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088" y="13747"/>
              <a:ext cx="5452" cy="15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88" name="Picture 16" descr="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1" y="13796"/>
              <a:ext cx="5099" cy="1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 Box 15"/>
            <p:cNvSpPr txBox="1">
              <a:spLocks noChangeArrowheads="1"/>
            </p:cNvSpPr>
            <p:nvPr/>
          </p:nvSpPr>
          <p:spPr bwMode="auto">
            <a:xfrm>
              <a:off x="4490" y="1493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0" y="146843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7496" y="2997734"/>
            <a:ext cx="111033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】选择“钢笔工具”绘制一条直线，宽度为</a:t>
            </a:r>
            <a:r>
              <a:rPr lang="en-US" altLang="zh-CN" sz="1400" dirty="0"/>
              <a:t>0.5mm</a:t>
            </a:r>
            <a:r>
              <a:rPr lang="zh-CN" altLang="zh-CN" sz="1400" dirty="0"/>
              <a:t>，颜色同平行四边形颜色，并将直线水平复制一份得到如图</a:t>
            </a:r>
            <a:r>
              <a:rPr lang="en-US" altLang="zh-CN" sz="1400" dirty="0"/>
              <a:t>9-11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44" name="Rectangle 2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46" name="Group 21"/>
          <p:cNvGrpSpPr>
            <a:grpSpLocks noChangeAspect="1"/>
          </p:cNvGrpSpPr>
          <p:nvPr/>
        </p:nvGrpSpPr>
        <p:grpSpPr bwMode="auto">
          <a:xfrm>
            <a:off x="5667127" y="1431940"/>
            <a:ext cx="1666707" cy="1129779"/>
            <a:chOff x="1800" y="2066"/>
            <a:chExt cx="5482" cy="2171"/>
          </a:xfrm>
        </p:grpSpPr>
        <p:sp>
          <p:nvSpPr>
            <p:cNvPr id="548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800" y="2066"/>
              <a:ext cx="5482" cy="2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95" name="Picture 23" descr="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2237"/>
              <a:ext cx="5267" cy="1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9" name="Text Box 22"/>
            <p:cNvSpPr txBox="1">
              <a:spLocks noChangeArrowheads="1"/>
            </p:cNvSpPr>
            <p:nvPr/>
          </p:nvSpPr>
          <p:spPr bwMode="auto">
            <a:xfrm>
              <a:off x="3902" y="384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50" name="Rectangle 27"/>
          <p:cNvSpPr>
            <a:spLocks noChangeArrowheads="1"/>
          </p:cNvSpPr>
          <p:nvPr/>
        </p:nvSpPr>
        <p:spPr bwMode="auto">
          <a:xfrm>
            <a:off x="0" y="18351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2" name="矩形 551"/>
          <p:cNvSpPr/>
          <p:nvPr/>
        </p:nvSpPr>
        <p:spPr>
          <a:xfrm>
            <a:off x="613118" y="3305511"/>
            <a:ext cx="110377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】选择“矩形工具”绘制矩形填充色为（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57</a:t>
            </a:r>
            <a:r>
              <a:rPr lang="zh-CN" altLang="zh-CN" sz="1400" dirty="0"/>
              <a:t>、</a:t>
            </a:r>
            <a:r>
              <a:rPr lang="en-US" altLang="zh-CN" sz="1400" dirty="0"/>
              <a:t>86</a:t>
            </a:r>
            <a:r>
              <a:rPr lang="zh-CN" altLang="zh-CN" sz="1400" dirty="0"/>
              <a:t>、</a:t>
            </a:r>
            <a:r>
              <a:rPr lang="en-US" altLang="zh-CN" sz="1400" dirty="0"/>
              <a:t>84</a:t>
            </a:r>
            <a:r>
              <a:rPr lang="zh-CN" altLang="zh-CN" sz="1400" dirty="0"/>
              <a:t>、</a:t>
            </a:r>
            <a:r>
              <a:rPr lang="en-US" altLang="zh-CN" sz="1400" dirty="0"/>
              <a:t>39</a:t>
            </a:r>
            <a:r>
              <a:rPr lang="zh-CN" altLang="zh-CN" sz="1400" dirty="0"/>
              <a:t>）轮廓色为无，效果如图</a:t>
            </a:r>
            <a:r>
              <a:rPr lang="en-US" altLang="zh-CN" sz="1400" dirty="0"/>
              <a:t>9-12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53" name="Rectangle 3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54" name="Group 28"/>
          <p:cNvGrpSpPr>
            <a:grpSpLocks noChangeAspect="1"/>
          </p:cNvGrpSpPr>
          <p:nvPr/>
        </p:nvGrpSpPr>
        <p:grpSpPr bwMode="auto">
          <a:xfrm>
            <a:off x="7339536" y="1431940"/>
            <a:ext cx="1783975" cy="1181100"/>
            <a:chOff x="1800" y="4878"/>
            <a:chExt cx="5101" cy="1860"/>
          </a:xfrm>
        </p:grpSpPr>
        <p:sp>
          <p:nvSpPr>
            <p:cNvPr id="556" name="AutoShape 31"/>
            <p:cNvSpPr>
              <a:spLocks noChangeAspect="1" noChangeArrowheads="1" noTextEdit="1"/>
            </p:cNvSpPr>
            <p:nvPr/>
          </p:nvSpPr>
          <p:spPr bwMode="auto">
            <a:xfrm>
              <a:off x="1800" y="4878"/>
              <a:ext cx="5101" cy="1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02" name="Picture 30" descr="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" y="4891"/>
              <a:ext cx="5014" cy="1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7" name="Text Box 29"/>
            <p:cNvSpPr txBox="1">
              <a:spLocks noChangeArrowheads="1"/>
            </p:cNvSpPr>
            <p:nvPr/>
          </p:nvSpPr>
          <p:spPr bwMode="auto">
            <a:xfrm>
              <a:off x="3783" y="629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58" name="Rectangle 34"/>
          <p:cNvSpPr>
            <a:spLocks noChangeArrowheads="1"/>
          </p:cNvSpPr>
          <p:nvPr/>
        </p:nvSpPr>
        <p:spPr bwMode="auto">
          <a:xfrm>
            <a:off x="0" y="16383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60" name="矩形 559"/>
          <p:cNvSpPr/>
          <p:nvPr/>
        </p:nvSpPr>
        <p:spPr>
          <a:xfrm>
            <a:off x="376831" y="3634848"/>
            <a:ext cx="11274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】导入“灯”素材，置于褐色色块上方，将两个图形全部选中并群组，如图</a:t>
            </a:r>
            <a:r>
              <a:rPr lang="en-US" altLang="zh-CN" sz="1400" dirty="0"/>
              <a:t>9-13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561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62" name="Group 35"/>
          <p:cNvGrpSpPr>
            <a:grpSpLocks noChangeAspect="1"/>
          </p:cNvGrpSpPr>
          <p:nvPr/>
        </p:nvGrpSpPr>
        <p:grpSpPr bwMode="auto">
          <a:xfrm>
            <a:off x="9123512" y="1433602"/>
            <a:ext cx="2073466" cy="1012825"/>
            <a:chOff x="1800" y="7508"/>
            <a:chExt cx="5427" cy="1595"/>
          </a:xfrm>
        </p:grpSpPr>
        <p:sp>
          <p:nvSpPr>
            <p:cNvPr id="564" name="AutoShape 38"/>
            <p:cNvSpPr>
              <a:spLocks noChangeAspect="1" noChangeArrowheads="1" noTextEdit="1"/>
            </p:cNvSpPr>
            <p:nvPr/>
          </p:nvSpPr>
          <p:spPr bwMode="auto">
            <a:xfrm>
              <a:off x="1800" y="7508"/>
              <a:ext cx="5427" cy="1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09" name="Picture 37" descr="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6" y="7537"/>
              <a:ext cx="5128" cy="1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5" name="Text Box 36"/>
            <p:cNvSpPr txBox="1">
              <a:spLocks noChangeArrowheads="1"/>
            </p:cNvSpPr>
            <p:nvPr/>
          </p:nvSpPr>
          <p:spPr bwMode="auto">
            <a:xfrm>
              <a:off x="3966" y="867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67" name="Rectangle 41"/>
          <p:cNvSpPr>
            <a:spLocks noChangeArrowheads="1"/>
          </p:cNvSpPr>
          <p:nvPr/>
        </p:nvSpPr>
        <p:spPr bwMode="auto">
          <a:xfrm>
            <a:off x="152400" y="16224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68" name="矩形 567"/>
          <p:cNvSpPr/>
          <p:nvPr/>
        </p:nvSpPr>
        <p:spPr>
          <a:xfrm>
            <a:off x="484193" y="3942625"/>
            <a:ext cx="113349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】选择“钢笔工具”绘制一个直角，轮廓颜色为（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69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）轮廓宽度为</a:t>
            </a:r>
            <a:r>
              <a:rPr lang="en-US" altLang="zh-CN" sz="1400" dirty="0"/>
              <a:t>0.75mm</a:t>
            </a:r>
            <a:r>
              <a:rPr lang="zh-CN" altLang="zh-CN" sz="1400" dirty="0"/>
              <a:t>，并复制三个置于如图</a:t>
            </a:r>
            <a:r>
              <a:rPr lang="en-US" altLang="zh-CN" sz="1400" dirty="0"/>
              <a:t>9-14</a:t>
            </a:r>
            <a:r>
              <a:rPr lang="zh-CN" altLang="zh-CN" sz="1400" dirty="0"/>
              <a:t>所示位置。</a:t>
            </a:r>
            <a:endParaRPr lang="zh-CN" altLang="en-US" sz="1400" dirty="0"/>
          </a:p>
        </p:txBody>
      </p:sp>
      <p:sp>
        <p:nvSpPr>
          <p:cNvPr id="569" name="Rectangle 4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70" name="Group 42"/>
          <p:cNvGrpSpPr>
            <a:grpSpLocks noChangeAspect="1"/>
          </p:cNvGrpSpPr>
          <p:nvPr/>
        </p:nvGrpSpPr>
        <p:grpSpPr bwMode="auto">
          <a:xfrm>
            <a:off x="1953785" y="4437112"/>
            <a:ext cx="2454275" cy="2152650"/>
            <a:chOff x="1800" y="9979"/>
            <a:chExt cx="3865" cy="3389"/>
          </a:xfrm>
        </p:grpSpPr>
        <p:sp>
          <p:nvSpPr>
            <p:cNvPr id="571" name="AutoShape 45"/>
            <p:cNvSpPr>
              <a:spLocks noChangeAspect="1" noChangeArrowheads="1" noTextEdit="1"/>
            </p:cNvSpPr>
            <p:nvPr/>
          </p:nvSpPr>
          <p:spPr bwMode="auto">
            <a:xfrm>
              <a:off x="1800" y="9979"/>
              <a:ext cx="3865" cy="3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16" name="Picture 44" descr="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8" y="10047"/>
              <a:ext cx="3638" cy="28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2" name="Text Box 43"/>
            <p:cNvSpPr txBox="1">
              <a:spLocks noChangeArrowheads="1"/>
            </p:cNvSpPr>
            <p:nvPr/>
          </p:nvSpPr>
          <p:spPr bwMode="auto">
            <a:xfrm>
              <a:off x="3185" y="1290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73" name="Rectangle 48"/>
          <p:cNvSpPr>
            <a:spLocks noChangeArrowheads="1"/>
          </p:cNvSpPr>
          <p:nvPr/>
        </p:nvSpPr>
        <p:spPr bwMode="auto">
          <a:xfrm>
            <a:off x="0" y="26098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5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2551" y="869917"/>
            <a:ext cx="11449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2.</a:t>
            </a:r>
            <a:r>
              <a:rPr lang="zh-CN" altLang="zh-CN" sz="1600" dirty="0"/>
              <a:t>添加文字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】选择“文字工具”输入“坐居欧陆风情街，放眼公馆公园景”及“公馆集团以恢弘之气势闪耀登市”等字样，前者字体颜色及轮廓色都为白色，后者填充色为（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）无轮廓色，并选择“形状工具”适当调整字间距，如图</a:t>
            </a:r>
            <a:r>
              <a:rPr lang="en-US" altLang="zh-CN" sz="1400" dirty="0"/>
              <a:t>9-15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482551" y="1694717"/>
            <a:ext cx="3240360" cy="929005"/>
            <a:chOff x="1800" y="1480"/>
            <a:chExt cx="6852" cy="1890"/>
          </a:xfrm>
        </p:grpSpPr>
        <p:sp>
          <p:nvSpPr>
            <p:cNvPr id="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480"/>
              <a:ext cx="6852" cy="1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099" name="Picture 3" descr="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" y="1549"/>
              <a:ext cx="6644" cy="1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4672" y="294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6573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120" y="2623722"/>
            <a:ext cx="112626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/>
              <a:t>【</a:t>
            </a:r>
            <a:r>
              <a:rPr lang="en-US" altLang="zh-CN" sz="1400" dirty="0" smtClean="0"/>
              <a:t>Step12</a:t>
            </a:r>
            <a:r>
              <a:rPr lang="zh-CN" altLang="zh-CN" sz="1400" dirty="0" smtClean="0"/>
              <a:t>】选择“文字工具”输入“极景 极境”字体设置为“宋体”字，填充色及轮廓色均为白色，如图</a:t>
            </a:r>
            <a:r>
              <a:rPr lang="en-US" altLang="zh-CN" sz="1400" dirty="0" smtClean="0"/>
              <a:t>9-16</a:t>
            </a:r>
            <a:r>
              <a:rPr lang="zh-CN" altLang="zh-CN" sz="1400" dirty="0" smtClean="0"/>
              <a:t>所示。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】选择“矩形工具”在“极景 极境”字样中间绘制正矩形并旋转</a:t>
            </a:r>
            <a:r>
              <a:rPr lang="en-US" altLang="zh-CN" sz="1400" dirty="0"/>
              <a:t>45</a:t>
            </a:r>
            <a:r>
              <a:rPr lang="zh-CN" altLang="zh-CN" sz="1400" dirty="0"/>
              <a:t>度，填充色和轮廓色均为白色，如图</a:t>
            </a:r>
            <a:r>
              <a:rPr lang="en-US" altLang="zh-CN" sz="1400" dirty="0"/>
              <a:t>9-17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】选择“钢笔工具”在“极景 极境”周围绘制不闭合路径，并填充为（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69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）轮廓宽度为</a:t>
            </a:r>
            <a:r>
              <a:rPr lang="en-US" altLang="zh-CN" sz="1400" dirty="0"/>
              <a:t>0.2mm</a:t>
            </a:r>
            <a:r>
              <a:rPr lang="zh-CN" altLang="zh-CN" sz="1400" dirty="0"/>
              <a:t>，如图</a:t>
            </a:r>
            <a:r>
              <a:rPr lang="en-US" altLang="zh-CN" sz="1400" dirty="0"/>
              <a:t>9-18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】选择“文字工具”在“极景 极境”文字下方输入“非常空中 非常惬意 非常梦幻 非常舒适”字样，字体为宋体，无轮廓色，填充色为（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69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），效果如图</a:t>
            </a:r>
            <a:r>
              <a:rPr lang="en-US" altLang="zh-CN" sz="1400" dirty="0"/>
              <a:t>9-19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Step16</a:t>
            </a:r>
            <a:r>
              <a:rPr lang="zh-CN" altLang="zh-CN" sz="1400" dirty="0"/>
              <a:t>】选择“文字工具”输入“大公馆”字体设置为“造字工房映画（非商用）常规体”填充色和轮廓色均为（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69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），选择“形状工具”调整字间距，接着选择“钢笔工具”在字与字之间绘制两条直线，分别放在合适位置，线条颜色同文字颜色，轮廓宽度为</a:t>
            </a:r>
            <a:r>
              <a:rPr lang="en-US" altLang="zh-CN" sz="1400" dirty="0"/>
              <a:t>0.5mm</a:t>
            </a:r>
            <a:r>
              <a:rPr lang="zh-CN" altLang="zh-CN" sz="1400" dirty="0"/>
              <a:t>，如图</a:t>
            </a:r>
            <a:r>
              <a:rPr lang="en-US" altLang="zh-CN" sz="1400" dirty="0"/>
              <a:t>9-20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Step17</a:t>
            </a:r>
            <a:r>
              <a:rPr lang="zh-CN" altLang="zh-CN" sz="1400" dirty="0"/>
              <a:t>】同样的方法输入下方其他文字，并适当调整字体大小、颜色、字间距及行间距，效果如图</a:t>
            </a:r>
            <a:r>
              <a:rPr lang="en-US" altLang="zh-CN" sz="1400" dirty="0"/>
              <a:t>9-21</a:t>
            </a:r>
            <a:r>
              <a:rPr lang="zh-CN" altLang="zh-CN" sz="1400" dirty="0"/>
              <a:t>所示。最终效果至此完成，如图</a:t>
            </a:r>
            <a:r>
              <a:rPr lang="en-US" altLang="zh-CN" sz="1400" dirty="0"/>
              <a:t>9-22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Group 8"/>
          <p:cNvGrpSpPr>
            <a:grpSpLocks noChangeAspect="1"/>
          </p:cNvGrpSpPr>
          <p:nvPr/>
        </p:nvGrpSpPr>
        <p:grpSpPr bwMode="auto">
          <a:xfrm>
            <a:off x="3762207" y="1722989"/>
            <a:ext cx="2625000" cy="797017"/>
            <a:chOff x="2641" y="4333"/>
            <a:chExt cx="6621" cy="2009"/>
          </a:xfrm>
        </p:grpSpPr>
        <p:sp>
          <p:nvSpPr>
            <p:cNvPr id="1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641" y="4333"/>
              <a:ext cx="6621" cy="2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6" name="Picture 10" descr="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5" y="4425"/>
              <a:ext cx="6370" cy="1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5390" y="595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0" y="173355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2" name="Group 15"/>
          <p:cNvGrpSpPr>
            <a:grpSpLocks noChangeAspect="1"/>
          </p:cNvGrpSpPr>
          <p:nvPr/>
        </p:nvGrpSpPr>
        <p:grpSpPr bwMode="auto">
          <a:xfrm>
            <a:off x="6409890" y="1691627"/>
            <a:ext cx="3144838" cy="914400"/>
            <a:chOff x="1800" y="7173"/>
            <a:chExt cx="4952" cy="1440"/>
          </a:xfrm>
        </p:grpSpPr>
        <p:sp>
          <p:nvSpPr>
            <p:cNvPr id="23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800" y="7173"/>
              <a:ext cx="4952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13" name="Picture 17" descr="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" y="7262"/>
              <a:ext cx="4713" cy="1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3716" y="822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0" y="13716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7" name="Group 22"/>
          <p:cNvGrpSpPr>
            <a:grpSpLocks noChangeAspect="1"/>
          </p:cNvGrpSpPr>
          <p:nvPr/>
        </p:nvGrpSpPr>
        <p:grpSpPr bwMode="auto">
          <a:xfrm>
            <a:off x="9554728" y="1691602"/>
            <a:ext cx="2377095" cy="1082675"/>
            <a:chOff x="1800" y="9324"/>
            <a:chExt cx="5522" cy="1706"/>
          </a:xfrm>
        </p:grpSpPr>
        <p:sp>
          <p:nvSpPr>
            <p:cNvPr id="28" name="AutoShape 25"/>
            <p:cNvSpPr>
              <a:spLocks noChangeAspect="1" noChangeArrowheads="1" noTextEdit="1"/>
            </p:cNvSpPr>
            <p:nvPr/>
          </p:nvSpPr>
          <p:spPr bwMode="auto">
            <a:xfrm>
              <a:off x="1800" y="9324"/>
              <a:ext cx="5522" cy="1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0" name="Picture 24" descr="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" y="9408"/>
              <a:ext cx="5435" cy="1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 Box 23"/>
            <p:cNvSpPr txBox="1">
              <a:spLocks noChangeArrowheads="1"/>
            </p:cNvSpPr>
            <p:nvPr/>
          </p:nvSpPr>
          <p:spPr bwMode="auto">
            <a:xfrm>
              <a:off x="3998" y="1052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0" y="153987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" name="Rectangle 33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3" name="Group 29"/>
          <p:cNvGrpSpPr>
            <a:grpSpLocks noChangeAspect="1"/>
          </p:cNvGrpSpPr>
          <p:nvPr/>
        </p:nvGrpSpPr>
        <p:grpSpPr bwMode="auto">
          <a:xfrm>
            <a:off x="169643" y="5979365"/>
            <a:ext cx="2952870" cy="813161"/>
            <a:chOff x="1800" y="12124"/>
            <a:chExt cx="6256" cy="1722"/>
          </a:xfrm>
        </p:grpSpPr>
        <p:sp>
          <p:nvSpPr>
            <p:cNvPr id="514" name="AutoShape 32"/>
            <p:cNvSpPr>
              <a:spLocks noChangeAspect="1" noChangeArrowheads="1" noTextEdit="1"/>
            </p:cNvSpPr>
            <p:nvPr/>
          </p:nvSpPr>
          <p:spPr bwMode="auto">
            <a:xfrm>
              <a:off x="1800" y="12124"/>
              <a:ext cx="6256" cy="1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7" name="Picture 31" descr="1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1" y="12195"/>
              <a:ext cx="602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" name="Text Box 30"/>
            <p:cNvSpPr txBox="1">
              <a:spLocks noChangeArrowheads="1"/>
            </p:cNvSpPr>
            <p:nvPr/>
          </p:nvSpPr>
          <p:spPr bwMode="auto">
            <a:xfrm>
              <a:off x="4367" y="1334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9-19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" name="Rectangle 35"/>
          <p:cNvSpPr>
            <a:spLocks noChangeArrowheads="1"/>
          </p:cNvSpPr>
          <p:nvPr/>
        </p:nvSpPr>
        <p:spPr bwMode="auto">
          <a:xfrm>
            <a:off x="0" y="15509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7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8" name="Group 36"/>
          <p:cNvGrpSpPr>
            <a:grpSpLocks noChangeAspect="1"/>
          </p:cNvGrpSpPr>
          <p:nvPr/>
        </p:nvGrpSpPr>
        <p:grpSpPr bwMode="auto">
          <a:xfrm>
            <a:off x="3164798" y="5929692"/>
            <a:ext cx="1647300" cy="818344"/>
            <a:chOff x="1800" y="1509"/>
            <a:chExt cx="3493" cy="1736"/>
          </a:xfrm>
        </p:grpSpPr>
        <p:sp>
          <p:nvSpPr>
            <p:cNvPr id="519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800" y="1509"/>
              <a:ext cx="3493" cy="1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34" name="Picture 38" descr="1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" y="1565"/>
              <a:ext cx="3296" cy="1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0" name="Text Box 37"/>
            <p:cNvSpPr txBox="1">
              <a:spLocks noChangeArrowheads="1"/>
            </p:cNvSpPr>
            <p:nvPr/>
          </p:nvSpPr>
          <p:spPr bwMode="auto">
            <a:xfrm>
              <a:off x="2982" y="284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21" name="Rectangle 42"/>
          <p:cNvSpPr>
            <a:spLocks noChangeArrowheads="1"/>
          </p:cNvSpPr>
          <p:nvPr/>
        </p:nvSpPr>
        <p:spPr bwMode="auto">
          <a:xfrm>
            <a:off x="152400" y="1711325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22" name="Rectangle 47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23" name="Group 43"/>
          <p:cNvGrpSpPr>
            <a:grpSpLocks noChangeAspect="1"/>
          </p:cNvGrpSpPr>
          <p:nvPr/>
        </p:nvGrpSpPr>
        <p:grpSpPr bwMode="auto">
          <a:xfrm>
            <a:off x="5074707" y="5485313"/>
            <a:ext cx="3389853" cy="1092876"/>
            <a:chOff x="1800" y="4001"/>
            <a:chExt cx="8306" cy="2677"/>
          </a:xfrm>
        </p:grpSpPr>
        <p:sp>
          <p:nvSpPr>
            <p:cNvPr id="524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4001"/>
              <a:ext cx="8306" cy="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Text Box 45"/>
            <p:cNvSpPr txBox="1">
              <a:spLocks noChangeArrowheads="1"/>
            </p:cNvSpPr>
            <p:nvPr/>
          </p:nvSpPr>
          <p:spPr bwMode="auto">
            <a:xfrm>
              <a:off x="5379" y="6231"/>
              <a:ext cx="110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140" name="Picture 44" descr="2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8" y="4119"/>
              <a:ext cx="7968" cy="2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6" name="Rectangle 49"/>
          <p:cNvSpPr>
            <a:spLocks noChangeArrowheads="1"/>
          </p:cNvSpPr>
          <p:nvPr/>
        </p:nvSpPr>
        <p:spPr bwMode="auto">
          <a:xfrm>
            <a:off x="0" y="215741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27" name="Rectangle 54"/>
          <p:cNvSpPr>
            <a:spLocks noChangeArrowheads="1"/>
          </p:cNvSpPr>
          <p:nvPr/>
        </p:nvSpPr>
        <p:spPr bwMode="auto">
          <a:xfrm>
            <a:off x="0" y="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28" name="Group 50"/>
          <p:cNvGrpSpPr>
            <a:grpSpLocks noChangeAspect="1"/>
          </p:cNvGrpSpPr>
          <p:nvPr/>
        </p:nvGrpSpPr>
        <p:grpSpPr bwMode="auto">
          <a:xfrm>
            <a:off x="8970587" y="4667786"/>
            <a:ext cx="1351708" cy="1929023"/>
            <a:chOff x="3144" y="6778"/>
            <a:chExt cx="3154" cy="4502"/>
          </a:xfrm>
        </p:grpSpPr>
        <p:sp>
          <p:nvSpPr>
            <p:cNvPr id="530" name="AutoShape 53"/>
            <p:cNvSpPr>
              <a:spLocks noChangeAspect="1" noChangeArrowheads="1" noTextEdit="1"/>
            </p:cNvSpPr>
            <p:nvPr/>
          </p:nvSpPr>
          <p:spPr bwMode="auto">
            <a:xfrm>
              <a:off x="3144" y="6778"/>
              <a:ext cx="3154" cy="4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Text Box 52"/>
            <p:cNvSpPr txBox="1">
              <a:spLocks noChangeArrowheads="1"/>
            </p:cNvSpPr>
            <p:nvPr/>
          </p:nvSpPr>
          <p:spPr bwMode="auto">
            <a:xfrm>
              <a:off x="4173" y="1088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9-22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147" name="Picture 51" descr="2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6" y="6853"/>
              <a:ext cx="2853" cy="4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2" name="Rectangle 56"/>
          <p:cNvSpPr>
            <a:spLocks noChangeArrowheads="1"/>
          </p:cNvSpPr>
          <p:nvPr/>
        </p:nvSpPr>
        <p:spPr bwMode="auto">
          <a:xfrm>
            <a:off x="0" y="3316288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63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3" idx="6"/>
          </p:cNvCxnSpPr>
          <p:nvPr/>
        </p:nvCxnSpPr>
        <p:spPr>
          <a:xfrm>
            <a:off x="3650903" y="301662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850703" y="211652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2354803" y="249462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2931" y="2272150"/>
            <a:ext cx="4931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制作书籍封面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9234" y="319766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9234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案例设计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9233" y="39746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案例制作</a:t>
            </a:r>
            <a:endParaRPr lang="zh-CN" altLang="zh-CN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4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</TotalTime>
  <Words>3529</Words>
  <Application>Microsoft Office PowerPoint</Application>
  <PresentationFormat>自定义</PresentationFormat>
  <Paragraphs>265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Windows 用户</cp:lastModifiedBy>
  <cp:revision>788</cp:revision>
  <dcterms:modified xsi:type="dcterms:W3CDTF">2018-05-24T12:53:07Z</dcterms:modified>
</cp:coreProperties>
</file>